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0" r:id="rId9"/>
    <p:sldId id="272" r:id="rId10"/>
    <p:sldId id="269" r:id="rId11"/>
    <p:sldId id="268" r:id="rId12"/>
    <p:sldId id="263" r:id="rId13"/>
    <p:sldId id="270" r:id="rId14"/>
    <p:sldId id="271" r:id="rId15"/>
    <p:sldId id="265" r:id="rId16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F5579-44EE-43EB-B804-126807D5BCAB}" type="datetimeFigureOut">
              <a:rPr lang="es-MX" smtClean="0"/>
              <a:t>04/12/2019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E6103-5E07-4817-AFFB-50DA5ABB1E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30770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6E5592-4F82-4527-966D-8BC696D0A3DB}" type="datetimeFigureOut">
              <a:rPr lang="es-MX" smtClean="0"/>
              <a:t>04/12/2019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4A471A-D0B1-4D41-AA38-D7147296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004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7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39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35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984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17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24BE-3ECF-4FE7-A01B-E0C47B630696}" type="datetime10">
              <a:rPr lang="es-MX" smtClean="0"/>
              <a:t>13:38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0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8724-49AC-4C2C-999D-D7862F258EEB}" type="datetime10">
              <a:rPr lang="es-MX" smtClean="0"/>
              <a:t>13:38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5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4FA6-595C-474D-9E4D-F7E688ABAF1C}" type="datetime10">
              <a:rPr lang="es-MX" smtClean="0"/>
              <a:t>13:38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26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5ACD-006A-4DA8-9AE0-D4EB4FB31629}" type="datetime10">
              <a:rPr lang="es-MX" smtClean="0"/>
              <a:t>13:38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02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5DE9-7CB5-4DE3-A154-55CA5288D345}" type="datetime10">
              <a:rPr lang="es-MX" smtClean="0"/>
              <a:t>13:38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4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3A1D-1346-4A45-953C-2FB88493688D}" type="datetime10">
              <a:rPr lang="es-MX" smtClean="0"/>
              <a:t>13:38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5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96E-8959-4743-B1B5-4ECE057B7B7C}" type="datetime10">
              <a:rPr lang="es-MX" smtClean="0"/>
              <a:t>13:38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59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0C5A-58FC-47C1-840E-3BF1B545402E}" type="datetime10">
              <a:rPr lang="es-MX" smtClean="0"/>
              <a:t>13:38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4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55BC-35EF-4631-AEF3-A5DC767BD26C}" type="datetime10">
              <a:rPr lang="es-MX" smtClean="0"/>
              <a:t>13:38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02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4CE2-C4A0-4820-B159-9C3D47863ECF}" type="datetime10">
              <a:rPr lang="es-MX" smtClean="0"/>
              <a:t>13:38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82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3AE5-322D-4F23-8960-FDEE390EF213}" type="datetime10">
              <a:rPr lang="es-MX" smtClean="0"/>
              <a:t>13:38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692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E224-A107-4B7E-AAB6-A1BC104A201F}" type="datetime10">
              <a:rPr lang="es-MX" smtClean="0"/>
              <a:t>13:38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C817-9D8E-4206-BB40-6F85DDAD1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Contraloría Social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ACMPM 2019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Programa de Apoyos a la Cultura, vertiente ACMPM</a:t>
            </a:r>
          </a:p>
          <a:p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(Apoyo a Ciudades Mexicanas Patrimonio Mundial)</a:t>
            </a:r>
            <a:endParaRPr lang="es-MX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75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7260"/>
            <a:ext cx="10515600" cy="1325563"/>
          </a:xfrm>
        </p:spPr>
        <p:txBody>
          <a:bodyPr/>
          <a:lstStyle/>
          <a:p>
            <a:pPr algn="ctr"/>
            <a:r>
              <a:rPr lang="es-ES" dirty="0" smtClean="0"/>
              <a:t>Alcances de los proyectos (2/3)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546220"/>
            <a:ext cx="10515600" cy="413491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Rehabilitación de </a:t>
            </a:r>
            <a:r>
              <a:rPr lang="es-ES" b="1" dirty="0" smtClean="0"/>
              <a:t>BANQUETAS</a:t>
            </a:r>
            <a:r>
              <a:rPr lang="es-ES" dirty="0" smtClean="0"/>
              <a:t> …):</a:t>
            </a:r>
          </a:p>
          <a:p>
            <a:endParaRPr lang="es-MX" dirty="0" smtClean="0"/>
          </a:p>
          <a:p>
            <a:pPr lvl="1"/>
            <a:r>
              <a:rPr lang="es-ES" dirty="0" smtClean="0"/>
              <a:t>Rehabilitación de 900 m2 de banquetas de cantera en calles del Centro Histórico (</a:t>
            </a:r>
            <a:r>
              <a:rPr lang="es-ES" b="1" dirty="0" smtClean="0"/>
              <a:t>Miguel Hidalgo</a:t>
            </a:r>
            <a:r>
              <a:rPr lang="es-ES" dirty="0" smtClean="0"/>
              <a:t>, entre 20 de Noviembre y Portal las Flores; </a:t>
            </a:r>
            <a:r>
              <a:rPr lang="es-ES" b="1" dirty="0" smtClean="0"/>
              <a:t>Valerio Trujano</a:t>
            </a:r>
            <a:r>
              <a:rPr lang="es-ES" dirty="0" smtClean="0"/>
              <a:t>, entre 20 de Noviembre y Ricardo Flores Magón; </a:t>
            </a:r>
            <a:r>
              <a:rPr lang="es-ES" b="1" dirty="0" smtClean="0"/>
              <a:t>Ricardo Flores Magón</a:t>
            </a:r>
            <a:r>
              <a:rPr lang="es-ES" dirty="0" smtClean="0"/>
              <a:t>, entre Valerio Trujano y Las Casas)</a:t>
            </a:r>
          </a:p>
          <a:p>
            <a:pPr lvl="1"/>
            <a:r>
              <a:rPr lang="es-ES" dirty="0" smtClean="0"/>
              <a:t>Liberación con medios manuales (cuña y marro), de banqueta, conformada por sillares de piedra cantera de 60x40 cm</a:t>
            </a:r>
            <a:endParaRPr lang="es-MX" dirty="0"/>
          </a:p>
          <a:p>
            <a:pPr lvl="1"/>
            <a:r>
              <a:rPr lang="es-ES" dirty="0" smtClean="0"/>
              <a:t>Integración de piedra cantera tallada en color verde o similar al existente, en placas de 60x40 cm</a:t>
            </a:r>
          </a:p>
          <a:p>
            <a:pPr lvl="1"/>
            <a:r>
              <a:rPr lang="es-ES" dirty="0" smtClean="0"/>
              <a:t>Integración de rampas para acceso a personas con movilidad asistida (52 m2)</a:t>
            </a:r>
          </a:p>
        </p:txBody>
      </p:sp>
    </p:spTree>
    <p:extLst>
      <p:ext uri="{BB962C8B-B14F-4D97-AF65-F5344CB8AC3E}">
        <p14:creationId xmlns:p14="http://schemas.microsoft.com/office/powerpoint/2010/main" val="185545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Alcances de los </a:t>
            </a:r>
            <a:r>
              <a:rPr lang="es-ES" dirty="0" smtClean="0"/>
              <a:t>proyectos (3/3)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9375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Rescate del espacio público del </a:t>
            </a:r>
            <a:r>
              <a:rPr lang="es-ES" b="1" dirty="0"/>
              <a:t>CONJUNTO</a:t>
            </a:r>
            <a:r>
              <a:rPr lang="es-ES" dirty="0"/>
              <a:t> …): </a:t>
            </a:r>
          </a:p>
          <a:p>
            <a:pPr lvl="1"/>
            <a:r>
              <a:rPr lang="es-ES" dirty="0"/>
              <a:t>Mejora del espacio peatonal en el perímetro de los inmuebles (calle Colón y González Ortega</a:t>
            </a:r>
            <a:r>
              <a:rPr lang="es-ES" dirty="0" smtClean="0"/>
              <a:t>)</a:t>
            </a:r>
            <a:r>
              <a:rPr lang="es-MX" dirty="0"/>
              <a:t> </a:t>
            </a:r>
            <a:endParaRPr lang="es-MX" dirty="0" smtClean="0"/>
          </a:p>
          <a:p>
            <a:pPr lvl="2"/>
            <a:r>
              <a:rPr lang="es-MX" dirty="0" smtClean="0"/>
              <a:t>Retiro </a:t>
            </a:r>
            <a:r>
              <a:rPr lang="es-MX" dirty="0"/>
              <a:t>de piso de concreto simple, retiro de piso de piedra bola, retiro de piezas de cantera verde y retiro de guarniciones de concreto simple y de cantera, despalme de terreno natural; retiro de canalizaciones de instalaciones eléctricas, demolición de registros y retiro de postes y luminarias </a:t>
            </a:r>
            <a:r>
              <a:rPr lang="es-MX" dirty="0" smtClean="0"/>
              <a:t>existentes</a:t>
            </a:r>
          </a:p>
          <a:p>
            <a:pPr lvl="2"/>
            <a:r>
              <a:rPr lang="es-MX" dirty="0" smtClean="0"/>
              <a:t>Integración </a:t>
            </a:r>
            <a:r>
              <a:rPr lang="es-MX" dirty="0"/>
              <a:t>de relleno de material mejorado de revestimiento y grava, Instalación hidráulica incluye la integración de toma de agua domiciliaria;  colocación de firme de concreto hidráulico para recibir 449.10 m2 </a:t>
            </a:r>
            <a:r>
              <a:rPr lang="es-MX" dirty="0" smtClean="0"/>
              <a:t>de piso </a:t>
            </a:r>
            <a:r>
              <a:rPr lang="es-MX" dirty="0"/>
              <a:t>de piedra de monte, 384.46 m2 de loseta de cantera verde, cajetes de piso a base de sillares de piedra de monte, arriate de concreto armado, colado de guarniciones de </a:t>
            </a:r>
            <a:r>
              <a:rPr lang="es-MX" dirty="0" smtClean="0"/>
              <a:t>concreto</a:t>
            </a:r>
            <a:endParaRPr lang="es-ES" dirty="0"/>
          </a:p>
          <a:p>
            <a:pPr lvl="1"/>
            <a:r>
              <a:rPr lang="es-MX" dirty="0"/>
              <a:t>Colocación de 4 piezas de bici estacionamiento, forma “U" invertida y colocación de 9 </a:t>
            </a:r>
            <a:r>
              <a:rPr lang="es-MX" dirty="0" smtClean="0"/>
              <a:t>papeleras</a:t>
            </a:r>
          </a:p>
          <a:p>
            <a:pPr lvl="1"/>
            <a:r>
              <a:rPr lang="es-MX" dirty="0"/>
              <a:t>Instalaciones de bancas de concreto acabado </a:t>
            </a:r>
            <a:r>
              <a:rPr lang="es-MX" dirty="0" err="1" smtClean="0"/>
              <a:t>martelinado</a:t>
            </a:r>
            <a:endParaRPr lang="es-MX" dirty="0" smtClean="0"/>
          </a:p>
          <a:p>
            <a:pPr lvl="1"/>
            <a:r>
              <a:rPr lang="es-MX" dirty="0"/>
              <a:t>I</a:t>
            </a:r>
            <a:r>
              <a:rPr lang="es-MX" dirty="0" smtClean="0"/>
              <a:t>nstalación </a:t>
            </a:r>
            <a:r>
              <a:rPr lang="es-MX" dirty="0"/>
              <a:t>eléctrica a base </a:t>
            </a:r>
            <a:r>
              <a:rPr lang="es-MX" dirty="0" smtClean="0"/>
              <a:t>de </a:t>
            </a:r>
            <a:r>
              <a:rPr lang="es-MX" dirty="0"/>
              <a:t>canalización y cableado para colocación de  luminaria tipo regleta y alumbrado público a  base </a:t>
            </a:r>
            <a:r>
              <a:rPr lang="es-MX" dirty="0" smtClean="0"/>
              <a:t>de luminarias </a:t>
            </a:r>
            <a:r>
              <a:rPr lang="es-MX" dirty="0"/>
              <a:t>punta de  poste villa</a:t>
            </a:r>
          </a:p>
          <a:p>
            <a:pPr lvl="1"/>
            <a:r>
              <a:rPr lang="es-ES" dirty="0" smtClean="0"/>
              <a:t>Sustitución </a:t>
            </a:r>
            <a:r>
              <a:rPr lang="es-ES" dirty="0"/>
              <a:t>de arbolado que compromete estructura del </a:t>
            </a:r>
            <a:r>
              <a:rPr lang="es-ES" dirty="0" smtClean="0"/>
              <a:t>inmueble</a:t>
            </a:r>
          </a:p>
          <a:p>
            <a:pPr lvl="2"/>
            <a:r>
              <a:rPr lang="es-MX" dirty="0" smtClean="0"/>
              <a:t>Suministro </a:t>
            </a:r>
            <a:r>
              <a:rPr lang="es-MX" dirty="0"/>
              <a:t>y colocación de 3 piezas de árbol tipo </a:t>
            </a:r>
            <a:r>
              <a:rPr lang="es-MX" dirty="0" err="1"/>
              <a:t>Macuil</a:t>
            </a:r>
            <a:r>
              <a:rPr lang="es-MX" dirty="0"/>
              <a:t> y 3 piezas tipo </a:t>
            </a:r>
            <a:r>
              <a:rPr lang="es-MX" dirty="0" smtClean="0"/>
              <a:t>Primavera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173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Formatos a ser llenados por </a:t>
            </a:r>
            <a:br>
              <a:rPr lang="es-MX" dirty="0" smtClean="0"/>
            </a:br>
            <a:r>
              <a:rPr lang="es-MX" dirty="0" smtClean="0"/>
              <a:t>ciudadanos y Contralores Sociales 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dirty="0"/>
              <a:t>Quejas y </a:t>
            </a:r>
            <a:r>
              <a:rPr lang="es-MX" dirty="0" smtClean="0"/>
              <a:t>Denuncias</a:t>
            </a:r>
          </a:p>
          <a:p>
            <a:pPr algn="ctr"/>
            <a:r>
              <a:rPr lang="es-MX" b="0" dirty="0" smtClean="0"/>
              <a:t>(sugerencias)</a:t>
            </a:r>
            <a:endParaRPr lang="es-MX" b="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/>
              <a:t>Informe del Comité de Contraloría </a:t>
            </a:r>
            <a:r>
              <a:rPr lang="es-MX" dirty="0" smtClean="0"/>
              <a:t>Social</a:t>
            </a:r>
            <a:endParaRPr lang="es-MX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1056" t="7136" r="32817" b="3474"/>
          <a:stretch/>
        </p:blipFill>
        <p:spPr>
          <a:xfrm>
            <a:off x="2356806" y="2594330"/>
            <a:ext cx="2123749" cy="2955852"/>
          </a:xfrm>
          <a:prstGeom prst="rect">
            <a:avLst/>
          </a:prstGeom>
        </p:spPr>
      </p:pic>
      <p:pic>
        <p:nvPicPr>
          <p:cNvPr id="8" name="Marcador de contenido 7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30749" t="6906" r="34217" b="4306"/>
          <a:stretch/>
        </p:blipFill>
        <p:spPr>
          <a:xfrm>
            <a:off x="7636893" y="2505075"/>
            <a:ext cx="2136120" cy="304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6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Canalización de formatos</a:t>
            </a:r>
            <a:endParaRPr lang="es-MX" dirty="0"/>
          </a:p>
        </p:txBody>
      </p:sp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838200" y="1597023"/>
            <a:ext cx="10515600" cy="41095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/>
              <a:t>Personal, escrita (formato), telefónica o por </a:t>
            </a:r>
            <a:r>
              <a:rPr lang="es-ES" dirty="0" smtClean="0"/>
              <a:t>internet</a:t>
            </a:r>
          </a:p>
          <a:p>
            <a:pPr marL="0" indent="0" algn="ctr">
              <a:buNone/>
            </a:pPr>
            <a:endParaRPr lang="es-ES" dirty="0"/>
          </a:p>
          <a:p>
            <a:r>
              <a:rPr lang="es-ES" dirty="0" smtClean="0"/>
              <a:t>A nivel local: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Algún integrante del Comité de Contraloría Social vigente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Enlace de Contraloría Social, Oaxaca ACMPM 2019, en la Subdirección de Centro Histórico y Patrimonio Mundial, Murguía 800, Centro, Oaxaca de Juárez, CP 68000, (951) 5154777 ext. 120, zulma.perez@municipiodeoaxaca.gob.mx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www.transparencia.municipiodeoaxaca.gob.mx/programas-sociales/ACMPM</a:t>
            </a:r>
          </a:p>
        </p:txBody>
      </p:sp>
    </p:spTree>
    <p:extLst>
      <p:ext uri="{BB962C8B-B14F-4D97-AF65-F5344CB8AC3E}">
        <p14:creationId xmlns:p14="http://schemas.microsoft.com/office/powerpoint/2010/main" val="192924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Canalización de formatos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34978" y="1681163"/>
            <a:ext cx="5157787" cy="823912"/>
          </a:xfrm>
        </p:spPr>
        <p:txBody>
          <a:bodyPr/>
          <a:lstStyle/>
          <a:p>
            <a:pPr algn="ctr"/>
            <a:r>
              <a:rPr lang="es-ES" dirty="0"/>
              <a:t>En la Secretaría de Cultura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534978" y="2505075"/>
            <a:ext cx="5157787" cy="2261658"/>
          </a:xfrm>
        </p:spPr>
        <p:txBody>
          <a:bodyPr/>
          <a:lstStyle/>
          <a:p>
            <a:pPr lvl="1"/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ACMPM: Av. Insurgente Sur No 1822, 5º piso, Col. Florida, </a:t>
            </a:r>
            <a:r>
              <a:rPr lang="es-ES" sz="1900" dirty="0" err="1">
                <a:solidFill>
                  <a:schemeClr val="bg1">
                    <a:lumMod val="65000"/>
                  </a:schemeClr>
                </a:solidFill>
              </a:rPr>
              <a:t>Deleg</a:t>
            </a:r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. Álvaro Obregón, CP01030, CDMX, (55) 41550880, acmpmcontraloriasocial@cultura.gob.mx</a:t>
            </a:r>
          </a:p>
          <a:p>
            <a:pPr lvl="1"/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Órgano Interno de Control de la Secretaría de Cultura: Av. Reforma No. 175-15º piso, Col. Cuauhtémoc, CDMX, CP06500, (55) </a:t>
            </a:r>
            <a:r>
              <a:rPr lang="es-ES" sz="1900" dirty="0" smtClean="0">
                <a:solidFill>
                  <a:schemeClr val="bg1">
                    <a:lumMod val="65000"/>
                  </a:schemeClr>
                </a:solidFill>
              </a:rPr>
              <a:t>41550200</a:t>
            </a:r>
            <a:endParaRPr lang="es-ES" sz="1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5867390" y="1681163"/>
            <a:ext cx="5183188" cy="823912"/>
          </a:xfrm>
        </p:spPr>
        <p:txBody>
          <a:bodyPr/>
          <a:lstStyle/>
          <a:p>
            <a:pPr algn="ctr"/>
            <a:r>
              <a:rPr lang="es-ES" dirty="0"/>
              <a:t>En la Secretaría de la Función Publica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5571057" y="2505075"/>
            <a:ext cx="5479521" cy="2998258"/>
          </a:xfrm>
        </p:spPr>
        <p:txBody>
          <a:bodyPr/>
          <a:lstStyle/>
          <a:p>
            <a:pPr lvl="1"/>
            <a:r>
              <a:rPr lang="es-ES" sz="1900" b="1" dirty="0">
                <a:solidFill>
                  <a:schemeClr val="bg1">
                    <a:lumMod val="65000"/>
                  </a:schemeClr>
                </a:solidFill>
              </a:rPr>
              <a:t>En línea</a:t>
            </a:r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: https://sidec.funcionpublica.gob.mx/</a:t>
            </a:r>
          </a:p>
          <a:p>
            <a:pPr lvl="1"/>
            <a:r>
              <a:rPr lang="es-ES" sz="1900" b="1" dirty="0">
                <a:solidFill>
                  <a:schemeClr val="bg1">
                    <a:lumMod val="65000"/>
                  </a:schemeClr>
                </a:solidFill>
              </a:rPr>
              <a:t>Telefónica</a:t>
            </a:r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: En el interior de la República: (800) 1128700; en la CDMX: (55) 20002000 y (55) 20003000, ext. 2164</a:t>
            </a:r>
          </a:p>
          <a:p>
            <a:pPr lvl="1"/>
            <a:r>
              <a:rPr lang="es-ES" sz="1900" b="1" dirty="0">
                <a:solidFill>
                  <a:schemeClr val="bg1">
                    <a:lumMod val="65000"/>
                  </a:schemeClr>
                </a:solidFill>
              </a:rPr>
              <a:t>Presencial</a:t>
            </a:r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: Av. Insurgente Sur No. 1735, Col Guadalupe </a:t>
            </a:r>
            <a:r>
              <a:rPr lang="es-ES" sz="1900" dirty="0" err="1">
                <a:solidFill>
                  <a:schemeClr val="bg1">
                    <a:lumMod val="65000"/>
                  </a:schemeClr>
                </a:solidFill>
              </a:rPr>
              <a:t>Inn</a:t>
            </a:r>
            <a:r>
              <a:rPr lang="es-ES" sz="1900" dirty="0">
                <a:solidFill>
                  <a:schemeClr val="bg1">
                    <a:lumMod val="65000"/>
                  </a:schemeClr>
                </a:solidFill>
              </a:rPr>
              <a:t>, Álvaro Obregón, CP 01020, CDMX</a:t>
            </a:r>
          </a:p>
          <a:p>
            <a:pPr lvl="2"/>
            <a:r>
              <a:rPr lang="es-ES" sz="1500" u="sng" dirty="0">
                <a:solidFill>
                  <a:schemeClr val="bg1">
                    <a:lumMod val="65000"/>
                  </a:schemeClr>
                </a:solidFill>
              </a:rPr>
              <a:t>Planta baja Módulo 3</a:t>
            </a:r>
            <a:r>
              <a:rPr lang="es-ES" sz="1500" dirty="0">
                <a:solidFill>
                  <a:schemeClr val="bg1">
                    <a:lumMod val="65000"/>
                  </a:schemeClr>
                </a:solidFill>
              </a:rPr>
              <a:t>: Espacio de Contacto Ciudadano de la Secretaría de la Función Pública</a:t>
            </a:r>
          </a:p>
          <a:p>
            <a:pPr lvl="2"/>
            <a:r>
              <a:rPr lang="es-ES" sz="1500" u="sng" dirty="0">
                <a:solidFill>
                  <a:schemeClr val="bg1">
                    <a:lumMod val="65000"/>
                  </a:schemeClr>
                </a:solidFill>
              </a:rPr>
              <a:t>Piso 2 Ala Norte</a:t>
            </a:r>
            <a:r>
              <a:rPr lang="es-ES" sz="1500" dirty="0">
                <a:solidFill>
                  <a:schemeClr val="bg1">
                    <a:lumMod val="65000"/>
                  </a:schemeClr>
                </a:solidFill>
              </a:rPr>
              <a:t>: Dirección General de Denuncias e Investigaciones de la Secretaría de la Función Pública</a:t>
            </a:r>
            <a:endParaRPr lang="es-MX" sz="1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8800" dirty="0" smtClean="0"/>
              <a:t>Manos a la obra y</a:t>
            </a:r>
            <a:endParaRPr lang="es-MX" sz="8800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9600" dirty="0" smtClean="0"/>
              <a:t>Gracias.</a:t>
            </a:r>
            <a:endParaRPr lang="es-MX" sz="9600" dirty="0"/>
          </a:p>
        </p:txBody>
      </p:sp>
    </p:spTree>
    <p:extLst>
      <p:ext uri="{BB962C8B-B14F-4D97-AF65-F5344CB8AC3E}">
        <p14:creationId xmlns:p14="http://schemas.microsoft.com/office/powerpoint/2010/main" val="39222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Capacitación a Contralores Sociales 2019</a:t>
            </a:r>
            <a:br>
              <a:rPr lang="es-ES" dirty="0" smtClean="0"/>
            </a:br>
            <a:r>
              <a:rPr lang="es-ES" sz="2200" dirty="0" smtClean="0"/>
              <a:t>“Rampas, Banquetas y Conjunto”</a:t>
            </a:r>
            <a:endParaRPr lang="es-MX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67001"/>
            <a:ext cx="10515600" cy="407132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 </a:t>
            </a:r>
            <a:r>
              <a:rPr lang="es-ES" b="1" dirty="0" smtClean="0"/>
              <a:t>C</a:t>
            </a:r>
            <a:r>
              <a:rPr lang="es-ES" dirty="0" smtClean="0"/>
              <a:t>ontraloría </a:t>
            </a:r>
            <a:r>
              <a:rPr lang="es-ES" b="1" dirty="0" smtClean="0"/>
              <a:t>S</a:t>
            </a:r>
            <a:r>
              <a:rPr lang="es-ES" dirty="0" smtClean="0"/>
              <a:t>ocial y sus actividades*</a:t>
            </a:r>
          </a:p>
          <a:p>
            <a:r>
              <a:rPr lang="es-ES" dirty="0" smtClean="0"/>
              <a:t>El ACMPM, los beneficiarios y los comités*</a:t>
            </a:r>
          </a:p>
          <a:p>
            <a:r>
              <a:rPr lang="es-ES" dirty="0" smtClean="0"/>
              <a:t>Esquemas </a:t>
            </a:r>
            <a:r>
              <a:rPr lang="es-ES" dirty="0"/>
              <a:t>de </a:t>
            </a:r>
            <a:r>
              <a:rPr lang="es-ES" dirty="0" smtClean="0"/>
              <a:t>funcionamiento (ACMPM y CS)</a:t>
            </a:r>
            <a:endParaRPr lang="es-ES" dirty="0"/>
          </a:p>
          <a:p>
            <a:r>
              <a:rPr lang="es-ES" dirty="0" smtClean="0"/>
              <a:t>Generalidades del apoyo en el ejercicio 2019</a:t>
            </a:r>
          </a:p>
          <a:p>
            <a:r>
              <a:rPr lang="es-ES" dirty="0" smtClean="0"/>
              <a:t>Alcance de las acciones 2019</a:t>
            </a:r>
          </a:p>
          <a:p>
            <a:r>
              <a:rPr lang="es-MX" dirty="0"/>
              <a:t>Formatos a ser llenados por </a:t>
            </a:r>
            <a:r>
              <a:rPr lang="es-MX" dirty="0" smtClean="0"/>
              <a:t>ciudadanos </a:t>
            </a:r>
            <a:r>
              <a:rPr lang="es-MX" dirty="0"/>
              <a:t>y Contralores Sociales </a:t>
            </a:r>
            <a:endParaRPr lang="es-MX" dirty="0" smtClean="0"/>
          </a:p>
          <a:p>
            <a:r>
              <a:rPr lang="es-ES" dirty="0" smtClean="0"/>
              <a:t>Canalización de formatos</a:t>
            </a:r>
          </a:p>
          <a:p>
            <a:endParaRPr lang="es-ES" dirty="0" smtClean="0"/>
          </a:p>
          <a:p>
            <a:pPr marL="0" indent="0" algn="r">
              <a:buNone/>
            </a:pPr>
            <a:r>
              <a:rPr lang="es-ES" sz="1900" dirty="0" smtClean="0"/>
              <a:t>*Reglas de Operación 2019 del Programa Apoyos a la Cultura S268; Lineamientos para la promoción y operación de la Contraloría Social en los programas federales de desarrollo social; Guía Operativa, Esquema y PATCS (Programa Anual de Trabajo de Contraloría Social) 2019.</a:t>
            </a:r>
            <a:endParaRPr lang="es-MX" sz="19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32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La Contralaría Social y sus actividades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8471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Es un </a:t>
            </a:r>
            <a:r>
              <a:rPr lang="es-ES" b="1" dirty="0" smtClean="0"/>
              <a:t>mecanismo de participación –</a:t>
            </a:r>
            <a:r>
              <a:rPr lang="es-ES" b="1" i="1" dirty="0" smtClean="0"/>
              <a:t>organizada*</a:t>
            </a:r>
            <a:r>
              <a:rPr lang="es-ES" b="1" dirty="0" smtClean="0"/>
              <a:t>–</a:t>
            </a:r>
            <a:r>
              <a:rPr lang="es-ES" dirty="0" smtClean="0"/>
              <a:t>, </a:t>
            </a:r>
            <a:r>
              <a:rPr lang="es-ES" b="1" dirty="0" smtClean="0"/>
              <a:t>para que </a:t>
            </a:r>
            <a:r>
              <a:rPr lang="es-ES" dirty="0" smtClean="0"/>
              <a:t>los ciudadanos</a:t>
            </a:r>
            <a:r>
              <a:rPr lang="es-ES" b="1" dirty="0" smtClean="0"/>
              <a:t> verifiquen el cumplimiento de metas y la correcta aplicación de los recursos púbicos asignados </a:t>
            </a:r>
            <a:r>
              <a:rPr lang="es-ES" dirty="0" smtClean="0"/>
              <a:t>a los programas de desarrollo social.</a:t>
            </a:r>
          </a:p>
          <a:p>
            <a:r>
              <a:rPr lang="es-ES" dirty="0" smtClean="0"/>
              <a:t>Constituye una práctica de transparencia y rendición de cuentas mediante la </a:t>
            </a:r>
            <a:r>
              <a:rPr lang="es-ES" b="1" dirty="0" smtClean="0"/>
              <a:t>participación de los ciudadanos beneficiarios directos en las actividades de seguimiento, supervisión y vigilancia de las acciones de gobierno</a:t>
            </a:r>
            <a:r>
              <a:rPr lang="es-ES" dirty="0" smtClean="0"/>
              <a:t>, con la finalidad de </a:t>
            </a:r>
            <a:r>
              <a:rPr lang="es-ES" b="1" dirty="0" smtClean="0"/>
              <a:t>mejorar los procesos de planeación, operación y evaluación </a:t>
            </a:r>
            <a:r>
              <a:rPr lang="es-ES" dirty="0" smtClean="0"/>
              <a:t>de los programas sociales.</a:t>
            </a:r>
          </a:p>
          <a:p>
            <a:r>
              <a:rPr lang="es-ES" dirty="0" smtClean="0"/>
              <a:t>Las actividades las pueden realizar de manera individual o colectiva a través de los Comités de Contraloría Social para el ejercicio anual del ACMPM.</a:t>
            </a:r>
          </a:p>
          <a:p>
            <a:pPr marL="0" indent="0" algn="r">
              <a:buNone/>
            </a:pPr>
            <a:endParaRPr lang="es-ES" sz="2100" dirty="0" smtClean="0"/>
          </a:p>
          <a:p>
            <a:pPr marL="0" indent="0" algn="r">
              <a:buNone/>
            </a:pPr>
            <a:r>
              <a:rPr lang="es-ES" sz="2100" dirty="0" smtClean="0"/>
              <a:t>*La administración pública debe propiciar la participación de los </a:t>
            </a:r>
            <a:r>
              <a:rPr lang="es-ES" sz="2100" b="1" dirty="0" smtClean="0"/>
              <a:t>beneficiarios directos</a:t>
            </a:r>
            <a:r>
              <a:rPr lang="es-ES" sz="2100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88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El ACMPM, los beneficiarios </a:t>
            </a:r>
            <a:br>
              <a:rPr lang="es-ES" dirty="0" smtClean="0"/>
            </a:br>
            <a:r>
              <a:rPr lang="es-ES" dirty="0" smtClean="0"/>
              <a:t>y los comités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69639"/>
            <a:ext cx="10515600" cy="4099323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El ACMPM es un </a:t>
            </a:r>
            <a:r>
              <a:rPr lang="es-ES" b="1" dirty="0" smtClean="0"/>
              <a:t>beneficio de tipo económico para</a:t>
            </a:r>
            <a:r>
              <a:rPr lang="es-ES" dirty="0" smtClean="0"/>
              <a:t> contribuir a que, a través de acciones que se deben enfocar a espacios de acceso al público.</a:t>
            </a:r>
          </a:p>
          <a:p>
            <a:r>
              <a:rPr lang="es-ES" dirty="0" smtClean="0"/>
              <a:t>El objetivo de las </a:t>
            </a:r>
            <a:r>
              <a:rPr lang="es-ES" b="1" dirty="0" smtClean="0"/>
              <a:t>acciones</a:t>
            </a:r>
            <a:r>
              <a:rPr lang="es-ES" dirty="0" smtClean="0"/>
              <a:t> es la conservación de sitio, de inmuebles históricos, rehabilitación de la infraestructura urbana, y la elaboración de estudios o proyectos ejecutivos, </a:t>
            </a:r>
            <a:r>
              <a:rPr lang="es-ES" b="1" dirty="0" smtClean="0"/>
              <a:t>que garanticen la conservación de los valores por los cuales tienen la declaratoria de Patrimonio de la Humanidad</a:t>
            </a:r>
            <a:r>
              <a:rPr lang="es-ES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s-ES" dirty="0" smtClean="0"/>
              <a:t>Los </a:t>
            </a:r>
            <a:r>
              <a:rPr lang="es-ES" b="1" dirty="0" smtClean="0"/>
              <a:t>beneficiarios son las 10 ciudades mexicanas </a:t>
            </a:r>
            <a:r>
              <a:rPr lang="es-ES" dirty="0" smtClean="0"/>
              <a:t>con declaratoria de la UNESCO como Patrimonio Cultural, en virtud de sus monumentos y sitios de gran riqueza cultural y natural.</a:t>
            </a:r>
          </a:p>
          <a:p>
            <a:r>
              <a:rPr lang="es-ES" dirty="0" smtClean="0"/>
              <a:t>El ACMPM, al ser una vertiente de un programa federal de desarrollo social, requiere la promoción y operación a través de la Contraloría Social, con la </a:t>
            </a:r>
            <a:r>
              <a:rPr lang="es-ES" b="1" dirty="0" smtClean="0"/>
              <a:t>participación de los ciudadanos </a:t>
            </a:r>
            <a:r>
              <a:rPr lang="es-ES" dirty="0" smtClean="0"/>
              <a:t>de forma individual o colectiva, </a:t>
            </a:r>
            <a:r>
              <a:rPr lang="es-ES" b="1" dirty="0" smtClean="0"/>
              <a:t>a través de los Comités de Contraloría </a:t>
            </a:r>
            <a:r>
              <a:rPr lang="es-ES" b="1" dirty="0"/>
              <a:t>S</a:t>
            </a:r>
            <a:r>
              <a:rPr lang="es-ES" b="1" dirty="0" smtClean="0"/>
              <a:t>ocial</a:t>
            </a:r>
            <a:r>
              <a:rPr lang="es-ES" dirty="0" smtClean="0"/>
              <a:t>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5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122"/>
            <a:ext cx="10515600" cy="1325563"/>
          </a:xfrm>
        </p:spPr>
        <p:txBody>
          <a:bodyPr/>
          <a:lstStyle/>
          <a:p>
            <a:pPr algn="ctr"/>
            <a:r>
              <a:rPr lang="es-ES" dirty="0" smtClean="0"/>
              <a:t>Figuras en </a:t>
            </a:r>
            <a:br>
              <a:rPr lang="es-ES" dirty="0" smtClean="0"/>
            </a:br>
            <a:r>
              <a:rPr lang="es-ES" dirty="0" smtClean="0"/>
              <a:t>la Contraloría Social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2332"/>
            <a:ext cx="10515600" cy="4351338"/>
          </a:xfrm>
        </p:spPr>
        <p:txBody>
          <a:bodyPr>
            <a:normAutofit/>
          </a:bodyPr>
          <a:lstStyle/>
          <a:p>
            <a:r>
              <a:rPr lang="es-ES" b="1" dirty="0" smtClean="0"/>
              <a:t>Instancia Normativa: </a:t>
            </a:r>
            <a:r>
              <a:rPr lang="es-ES" dirty="0" smtClean="0"/>
              <a:t>Dirección General de Sitios y Monumentos Patrimonio Cultural</a:t>
            </a:r>
          </a:p>
          <a:p>
            <a:r>
              <a:rPr lang="es-ES" b="1" dirty="0"/>
              <a:t>Instancia Ejecutora</a:t>
            </a:r>
            <a:r>
              <a:rPr lang="es-ES" b="1" dirty="0" smtClean="0"/>
              <a:t>: </a:t>
            </a:r>
            <a:r>
              <a:rPr lang="es-ES" dirty="0" smtClean="0"/>
              <a:t>Ciudad Mexicana, </a:t>
            </a:r>
            <a:r>
              <a:rPr lang="es-ES" b="1" dirty="0" smtClean="0"/>
              <a:t>Oaxaca</a:t>
            </a:r>
            <a:endParaRPr lang="es-ES" b="1" dirty="0"/>
          </a:p>
          <a:p>
            <a:pPr lvl="1"/>
            <a:r>
              <a:rPr lang="es-MX" dirty="0"/>
              <a:t>Su función es </a:t>
            </a:r>
            <a:r>
              <a:rPr lang="es-MX" b="1" dirty="0" smtClean="0"/>
              <a:t>difundir*</a:t>
            </a:r>
            <a:r>
              <a:rPr lang="es-MX" dirty="0" smtClean="0"/>
              <a:t>, </a:t>
            </a:r>
            <a:r>
              <a:rPr lang="es-MX" b="1" dirty="0" smtClean="0"/>
              <a:t>coordinar*</a:t>
            </a:r>
            <a:r>
              <a:rPr lang="es-MX" dirty="0" smtClean="0"/>
              <a:t>, </a:t>
            </a:r>
            <a:r>
              <a:rPr lang="es-MX" dirty="0"/>
              <a:t>ejecutar e </a:t>
            </a:r>
            <a:r>
              <a:rPr lang="es-MX" b="1" dirty="0" smtClean="0"/>
              <a:t>informar*</a:t>
            </a:r>
            <a:r>
              <a:rPr lang="es-MX" dirty="0" smtClean="0"/>
              <a:t> </a:t>
            </a:r>
            <a:r>
              <a:rPr lang="es-MX" dirty="0"/>
              <a:t>las acciones y metas del ACMPM, as</a:t>
            </a:r>
            <a:r>
              <a:rPr lang="es-ES" dirty="0"/>
              <a:t>í como a la población que confluye en cada una de sus demarcaciones territoriales –</a:t>
            </a:r>
            <a:r>
              <a:rPr lang="es-MX" i="1" dirty="0"/>
              <a:t>oriundos, visitantes, turistas etc.</a:t>
            </a:r>
            <a:r>
              <a:rPr lang="es-ES" dirty="0"/>
              <a:t>–</a:t>
            </a:r>
            <a:r>
              <a:rPr lang="es-MX" dirty="0"/>
              <a:t>, las características y objetivos del ACMPM y por </a:t>
            </a:r>
            <a:r>
              <a:rPr lang="es-ES" dirty="0"/>
              <a:t>ende, </a:t>
            </a:r>
            <a:r>
              <a:rPr lang="es-ES" b="1" dirty="0"/>
              <a:t>el esquema de participación en las tareas de Contraloría </a:t>
            </a:r>
            <a:r>
              <a:rPr lang="es-ES" b="1" dirty="0" smtClean="0"/>
              <a:t>Social.</a:t>
            </a:r>
          </a:p>
          <a:p>
            <a:pPr lvl="1"/>
            <a:endParaRPr lang="es-ES" dirty="0" smtClean="0"/>
          </a:p>
          <a:p>
            <a:pPr marL="457200" lvl="1" indent="0" algn="r">
              <a:buNone/>
            </a:pPr>
            <a:r>
              <a:rPr lang="es-ES" sz="2000" b="1" dirty="0" smtClean="0"/>
              <a:t>*A través del Enlace </a:t>
            </a:r>
            <a:r>
              <a:rPr lang="es-ES" sz="2000" dirty="0" smtClean="0"/>
              <a:t>de Contraloría Social de la Ciudad Mexicana </a:t>
            </a:r>
          </a:p>
          <a:p>
            <a:pPr marL="457200" lvl="1" indent="0" algn="r">
              <a:buNone/>
            </a:pPr>
            <a:r>
              <a:rPr lang="es-ES" sz="2000" b="1" dirty="0" smtClean="0"/>
              <a:t>y los Comités</a:t>
            </a:r>
            <a:r>
              <a:rPr lang="es-ES" sz="2000" dirty="0" smtClean="0"/>
              <a:t> </a:t>
            </a:r>
            <a:r>
              <a:rPr lang="es-ES" sz="2000" b="1" dirty="0" smtClean="0"/>
              <a:t>de Contraloría Social</a:t>
            </a:r>
            <a:r>
              <a:rPr lang="es-ES" sz="2000" dirty="0" smtClean="0"/>
              <a:t>.</a:t>
            </a:r>
            <a:endParaRPr lang="es-ES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21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orma libre 101"/>
          <p:cNvSpPr/>
          <p:nvPr/>
        </p:nvSpPr>
        <p:spPr>
          <a:xfrm>
            <a:off x="1978090" y="2939142"/>
            <a:ext cx="5999583" cy="2696547"/>
          </a:xfrm>
          <a:custGeom>
            <a:avLst/>
            <a:gdLst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5999583 w 5999583"/>
              <a:gd name="connsiteY4" fmla="*/ 1380931 h 2696547"/>
              <a:gd name="connsiteX5" fmla="*/ 5999583 w 5999583"/>
              <a:gd name="connsiteY5" fmla="*/ 2696547 h 2696547"/>
              <a:gd name="connsiteX6" fmla="*/ 858416 w 5999583"/>
              <a:gd name="connsiteY6" fmla="*/ 2696547 h 2696547"/>
              <a:gd name="connsiteX7" fmla="*/ 858416 w 5999583"/>
              <a:gd name="connsiteY7" fmla="*/ 1175658 h 2696547"/>
              <a:gd name="connsiteX8" fmla="*/ 0 w 5999583"/>
              <a:gd name="connsiteY8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5999583 w 5999583"/>
              <a:gd name="connsiteY4" fmla="*/ 1380931 h 2696547"/>
              <a:gd name="connsiteX5" fmla="*/ 5999583 w 5999583"/>
              <a:gd name="connsiteY5" fmla="*/ 2696547 h 2696547"/>
              <a:gd name="connsiteX6" fmla="*/ 858416 w 5999583"/>
              <a:gd name="connsiteY6" fmla="*/ 2696547 h 2696547"/>
              <a:gd name="connsiteX7" fmla="*/ 858416 w 5999583"/>
              <a:gd name="connsiteY7" fmla="*/ 1166327 h 2696547"/>
              <a:gd name="connsiteX8" fmla="*/ 0 w 5999583"/>
              <a:gd name="connsiteY8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5999583 w 5999583"/>
              <a:gd name="connsiteY5" fmla="*/ 1380931 h 2696547"/>
              <a:gd name="connsiteX6" fmla="*/ 5999583 w 5999583"/>
              <a:gd name="connsiteY6" fmla="*/ 2696547 h 2696547"/>
              <a:gd name="connsiteX7" fmla="*/ 858416 w 5999583"/>
              <a:gd name="connsiteY7" fmla="*/ 2696547 h 2696547"/>
              <a:gd name="connsiteX8" fmla="*/ 858416 w 5999583"/>
              <a:gd name="connsiteY8" fmla="*/ 1166327 h 2696547"/>
              <a:gd name="connsiteX9" fmla="*/ 0 w 5999583"/>
              <a:gd name="connsiteY9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5234473 w 5999583"/>
              <a:gd name="connsiteY5" fmla="*/ 1380931 h 2696547"/>
              <a:gd name="connsiteX6" fmla="*/ 5999583 w 5999583"/>
              <a:gd name="connsiteY6" fmla="*/ 1380931 h 2696547"/>
              <a:gd name="connsiteX7" fmla="*/ 5999583 w 5999583"/>
              <a:gd name="connsiteY7" fmla="*/ 2696547 h 2696547"/>
              <a:gd name="connsiteX8" fmla="*/ 858416 w 5999583"/>
              <a:gd name="connsiteY8" fmla="*/ 2696547 h 2696547"/>
              <a:gd name="connsiteX9" fmla="*/ 858416 w 5999583"/>
              <a:gd name="connsiteY9" fmla="*/ 1166327 h 2696547"/>
              <a:gd name="connsiteX10" fmla="*/ 0 w 5999583"/>
              <a:gd name="connsiteY10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4245428 w 5999583"/>
              <a:gd name="connsiteY5" fmla="*/ 1371600 h 2696547"/>
              <a:gd name="connsiteX6" fmla="*/ 5234473 w 5999583"/>
              <a:gd name="connsiteY6" fmla="*/ 1380931 h 2696547"/>
              <a:gd name="connsiteX7" fmla="*/ 5999583 w 5999583"/>
              <a:gd name="connsiteY7" fmla="*/ 1380931 h 2696547"/>
              <a:gd name="connsiteX8" fmla="*/ 5999583 w 5999583"/>
              <a:gd name="connsiteY8" fmla="*/ 2696547 h 2696547"/>
              <a:gd name="connsiteX9" fmla="*/ 858416 w 5999583"/>
              <a:gd name="connsiteY9" fmla="*/ 2696547 h 2696547"/>
              <a:gd name="connsiteX10" fmla="*/ 858416 w 5999583"/>
              <a:gd name="connsiteY10" fmla="*/ 1166327 h 2696547"/>
              <a:gd name="connsiteX11" fmla="*/ 0 w 5999583"/>
              <a:gd name="connsiteY11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4245428 w 5999583"/>
              <a:gd name="connsiteY5" fmla="*/ 1371600 h 2696547"/>
              <a:gd name="connsiteX6" fmla="*/ 4805265 w 5999583"/>
              <a:gd name="connsiteY6" fmla="*/ 1380931 h 2696547"/>
              <a:gd name="connsiteX7" fmla="*/ 5234473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4245428 w 5999583"/>
              <a:gd name="connsiteY5" fmla="*/ 1371600 h 2696547"/>
              <a:gd name="connsiteX6" fmla="*/ 5234473 w 5999583"/>
              <a:gd name="connsiteY6" fmla="*/ 2276670 h 2696547"/>
              <a:gd name="connsiteX7" fmla="*/ 5234473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3844212 w 5999583"/>
              <a:gd name="connsiteY5" fmla="*/ 2304661 h 2696547"/>
              <a:gd name="connsiteX6" fmla="*/ 5234473 w 5999583"/>
              <a:gd name="connsiteY6" fmla="*/ 2276670 h 2696547"/>
              <a:gd name="connsiteX7" fmla="*/ 5234473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3844212 w 5999583"/>
              <a:gd name="connsiteY5" fmla="*/ 2304661 h 2696547"/>
              <a:gd name="connsiteX6" fmla="*/ 5234473 w 5999583"/>
              <a:gd name="connsiteY6" fmla="*/ 2313992 h 2696547"/>
              <a:gd name="connsiteX7" fmla="*/ 5234473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3844212 w 5999583"/>
              <a:gd name="connsiteY5" fmla="*/ 2304661 h 2696547"/>
              <a:gd name="connsiteX6" fmla="*/ 5234473 w 5999583"/>
              <a:gd name="connsiteY6" fmla="*/ 2313992 h 2696547"/>
              <a:gd name="connsiteX7" fmla="*/ 5169158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3844212 w 5999583"/>
              <a:gd name="connsiteY5" fmla="*/ 2304661 h 2696547"/>
              <a:gd name="connsiteX6" fmla="*/ 5187820 w 5999583"/>
              <a:gd name="connsiteY6" fmla="*/ 2313992 h 2696547"/>
              <a:gd name="connsiteX7" fmla="*/ 5169158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  <a:gd name="connsiteX0" fmla="*/ 0 w 5999583"/>
              <a:gd name="connsiteY0" fmla="*/ 1156996 h 2696547"/>
              <a:gd name="connsiteX1" fmla="*/ 0 w 5999583"/>
              <a:gd name="connsiteY1" fmla="*/ 0 h 2696547"/>
              <a:gd name="connsiteX2" fmla="*/ 1287624 w 5999583"/>
              <a:gd name="connsiteY2" fmla="*/ 0 h 2696547"/>
              <a:gd name="connsiteX3" fmla="*/ 1287624 w 5999583"/>
              <a:gd name="connsiteY3" fmla="*/ 1380931 h 2696547"/>
              <a:gd name="connsiteX4" fmla="*/ 3853543 w 5999583"/>
              <a:gd name="connsiteY4" fmla="*/ 1380931 h 2696547"/>
              <a:gd name="connsiteX5" fmla="*/ 3844212 w 5999583"/>
              <a:gd name="connsiteY5" fmla="*/ 2304661 h 2696547"/>
              <a:gd name="connsiteX6" fmla="*/ 5187820 w 5999583"/>
              <a:gd name="connsiteY6" fmla="*/ 2313992 h 2696547"/>
              <a:gd name="connsiteX7" fmla="*/ 5169158 w 5999583"/>
              <a:gd name="connsiteY7" fmla="*/ 1380931 h 2696547"/>
              <a:gd name="connsiteX8" fmla="*/ 5999583 w 5999583"/>
              <a:gd name="connsiteY8" fmla="*/ 1380931 h 2696547"/>
              <a:gd name="connsiteX9" fmla="*/ 5999583 w 5999583"/>
              <a:gd name="connsiteY9" fmla="*/ 2696547 h 2696547"/>
              <a:gd name="connsiteX10" fmla="*/ 858416 w 5999583"/>
              <a:gd name="connsiteY10" fmla="*/ 2696547 h 2696547"/>
              <a:gd name="connsiteX11" fmla="*/ 858416 w 5999583"/>
              <a:gd name="connsiteY11" fmla="*/ 1166327 h 2696547"/>
              <a:gd name="connsiteX12" fmla="*/ 0 w 5999583"/>
              <a:gd name="connsiteY12" fmla="*/ 1156996 h 269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99583" h="2696547">
                <a:moveTo>
                  <a:pt x="0" y="1156996"/>
                </a:moveTo>
                <a:lnTo>
                  <a:pt x="0" y="0"/>
                </a:lnTo>
                <a:lnTo>
                  <a:pt x="1287624" y="0"/>
                </a:lnTo>
                <a:lnTo>
                  <a:pt x="1287624" y="1380931"/>
                </a:lnTo>
                <a:lnTo>
                  <a:pt x="3853543" y="1380931"/>
                </a:lnTo>
                <a:cubicBezTo>
                  <a:pt x="3850433" y="1688841"/>
                  <a:pt x="3847322" y="1996751"/>
                  <a:pt x="3844212" y="2304661"/>
                </a:cubicBezTo>
                <a:lnTo>
                  <a:pt x="5187820" y="2313992"/>
                </a:lnTo>
                <a:lnTo>
                  <a:pt x="5169158" y="1380931"/>
                </a:lnTo>
                <a:lnTo>
                  <a:pt x="5999583" y="1380931"/>
                </a:lnTo>
                <a:lnTo>
                  <a:pt x="5999583" y="2696547"/>
                </a:lnTo>
                <a:lnTo>
                  <a:pt x="858416" y="2696547"/>
                </a:lnTo>
                <a:lnTo>
                  <a:pt x="858416" y="1166327"/>
                </a:lnTo>
                <a:lnTo>
                  <a:pt x="0" y="115699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-64083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Esquema de </a:t>
            </a:r>
            <a:r>
              <a:rPr lang="es-ES" dirty="0" smtClean="0"/>
              <a:t>funcionamiento </a:t>
            </a:r>
            <a:br>
              <a:rPr lang="es-ES" dirty="0" smtClean="0"/>
            </a:br>
            <a:r>
              <a:rPr lang="es-ES" dirty="0" smtClean="0"/>
              <a:t>del Programa ACMPM</a:t>
            </a:r>
            <a:endParaRPr lang="es-MX" dirty="0"/>
          </a:p>
        </p:txBody>
      </p:sp>
      <p:cxnSp>
        <p:nvCxnSpPr>
          <p:cNvPr id="39" name="Conector recto 38"/>
          <p:cNvCxnSpPr>
            <a:stCxn id="12" idx="2"/>
            <a:endCxn id="11" idx="6"/>
          </p:cNvCxnSpPr>
          <p:nvPr/>
        </p:nvCxnSpPr>
        <p:spPr>
          <a:xfrm flipH="1">
            <a:off x="7696232" y="1694430"/>
            <a:ext cx="2721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7" name="Grupo 96"/>
          <p:cNvGrpSpPr/>
          <p:nvPr/>
        </p:nvGrpSpPr>
        <p:grpSpPr>
          <a:xfrm>
            <a:off x="345235" y="1278294"/>
            <a:ext cx="11701199" cy="4358626"/>
            <a:chOff x="345235" y="1278294"/>
            <a:chExt cx="11701199" cy="4358626"/>
          </a:xfrm>
        </p:grpSpPr>
        <p:cxnSp>
          <p:nvCxnSpPr>
            <p:cNvPr id="56" name="Conector recto 55"/>
            <p:cNvCxnSpPr>
              <a:stCxn id="18" idx="1"/>
              <a:endCxn id="26" idx="6"/>
            </p:cNvCxnSpPr>
            <p:nvPr/>
          </p:nvCxnSpPr>
          <p:spPr>
            <a:xfrm flipH="1">
              <a:off x="2469500" y="4655296"/>
              <a:ext cx="8153361" cy="1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>
              <a:stCxn id="34" idx="1"/>
              <a:endCxn id="25" idx="6"/>
            </p:cNvCxnSpPr>
            <p:nvPr/>
          </p:nvCxnSpPr>
          <p:spPr>
            <a:xfrm flipH="1">
              <a:off x="2953874" y="3260706"/>
              <a:ext cx="3393300" cy="1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>
              <a:stCxn id="6" idx="3"/>
              <a:endCxn id="10" idx="2"/>
            </p:cNvCxnSpPr>
            <p:nvPr/>
          </p:nvCxnSpPr>
          <p:spPr>
            <a:xfrm flipV="1">
              <a:off x="1894114" y="1982755"/>
              <a:ext cx="3604759" cy="6998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Elipse 4"/>
            <p:cNvSpPr/>
            <p:nvPr/>
          </p:nvSpPr>
          <p:spPr>
            <a:xfrm>
              <a:off x="2388637" y="1698171"/>
              <a:ext cx="569168" cy="56916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</a:t>
              </a:r>
              <a:endParaRPr lang="es-MX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923731" y="1912776"/>
              <a:ext cx="970383" cy="27991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Inicio </a:t>
              </a:r>
              <a:endParaRPr lang="es-MX" dirty="0"/>
            </a:p>
          </p:txBody>
        </p:sp>
        <p:sp>
          <p:nvSpPr>
            <p:cNvPr id="7" name="Elipse 6"/>
            <p:cNvSpPr/>
            <p:nvPr/>
          </p:nvSpPr>
          <p:spPr>
            <a:xfrm>
              <a:off x="3184855" y="1698171"/>
              <a:ext cx="569168" cy="56916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2</a:t>
              </a:r>
              <a:endParaRPr lang="es-MX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3934420" y="1698171"/>
              <a:ext cx="569168" cy="56916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3</a:t>
              </a:r>
              <a:endParaRPr lang="es-MX" dirty="0"/>
            </a:p>
          </p:txBody>
        </p:sp>
        <p:sp>
          <p:nvSpPr>
            <p:cNvPr id="9" name="Elipse 8"/>
            <p:cNvSpPr/>
            <p:nvPr/>
          </p:nvSpPr>
          <p:spPr>
            <a:xfrm>
              <a:off x="4702650" y="1698171"/>
              <a:ext cx="569168" cy="56916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4</a:t>
              </a:r>
              <a:endParaRPr lang="es-MX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5498873" y="1698171"/>
              <a:ext cx="569168" cy="56916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5</a:t>
              </a:r>
              <a:endParaRPr lang="es-MX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7127064" y="1409846"/>
              <a:ext cx="569168" cy="569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*</a:t>
              </a:r>
              <a:endParaRPr lang="es-MX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7968372" y="1409846"/>
              <a:ext cx="569168" cy="569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6</a:t>
              </a:r>
              <a:endParaRPr lang="es-MX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8444245" y="2488772"/>
              <a:ext cx="569168" cy="569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7</a:t>
              </a:r>
              <a:endParaRPr lang="es-MX" dirty="0"/>
            </a:p>
          </p:txBody>
        </p:sp>
        <p:sp>
          <p:nvSpPr>
            <p:cNvPr id="14" name="Elipse 13"/>
            <p:cNvSpPr/>
            <p:nvPr/>
          </p:nvSpPr>
          <p:spPr>
            <a:xfrm>
              <a:off x="7560945" y="2479441"/>
              <a:ext cx="569168" cy="5691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8</a:t>
              </a:r>
              <a:endParaRPr lang="es-MX" dirty="0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0622861" y="4515337"/>
              <a:ext cx="970383" cy="27991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Cierre </a:t>
              </a:r>
              <a:endParaRPr lang="es-MX" dirty="0"/>
            </a:p>
          </p:txBody>
        </p:sp>
        <p:sp>
          <p:nvSpPr>
            <p:cNvPr id="19" name="Elipse 18"/>
            <p:cNvSpPr/>
            <p:nvPr/>
          </p:nvSpPr>
          <p:spPr>
            <a:xfrm>
              <a:off x="4332510" y="2954064"/>
              <a:ext cx="594047" cy="594047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10</a:t>
              </a:r>
              <a:endParaRPr lang="es-MX" dirty="0"/>
            </a:p>
          </p:txBody>
        </p:sp>
        <p:sp>
          <p:nvSpPr>
            <p:cNvPr id="22" name="Elipse 21"/>
            <p:cNvSpPr/>
            <p:nvPr/>
          </p:nvSpPr>
          <p:spPr>
            <a:xfrm>
              <a:off x="5520613" y="2963683"/>
              <a:ext cx="594047" cy="594047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9</a:t>
              </a:r>
              <a:endParaRPr lang="es-MX" dirty="0"/>
            </a:p>
          </p:txBody>
        </p:sp>
        <p:sp>
          <p:nvSpPr>
            <p:cNvPr id="24" name="Elipse 23"/>
            <p:cNvSpPr/>
            <p:nvPr/>
          </p:nvSpPr>
          <p:spPr>
            <a:xfrm>
              <a:off x="3428978" y="2963683"/>
              <a:ext cx="594047" cy="594047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11</a:t>
              </a:r>
              <a:endParaRPr lang="es-MX" dirty="0"/>
            </a:p>
          </p:txBody>
        </p:sp>
        <p:sp>
          <p:nvSpPr>
            <p:cNvPr id="25" name="Elipse 24"/>
            <p:cNvSpPr/>
            <p:nvPr/>
          </p:nvSpPr>
          <p:spPr>
            <a:xfrm>
              <a:off x="2359827" y="2963683"/>
              <a:ext cx="594047" cy="594047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12</a:t>
              </a:r>
              <a:endParaRPr lang="es-MX" dirty="0"/>
            </a:p>
          </p:txBody>
        </p:sp>
        <p:sp>
          <p:nvSpPr>
            <p:cNvPr id="26" name="Elipse 25"/>
            <p:cNvSpPr/>
            <p:nvPr/>
          </p:nvSpPr>
          <p:spPr>
            <a:xfrm>
              <a:off x="1875453" y="4358273"/>
              <a:ext cx="594047" cy="594047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13</a:t>
              </a:r>
              <a:endParaRPr lang="es-MX" dirty="0"/>
            </a:p>
          </p:txBody>
        </p:sp>
        <p:sp>
          <p:nvSpPr>
            <p:cNvPr id="27" name="Elipse 26"/>
            <p:cNvSpPr/>
            <p:nvPr/>
          </p:nvSpPr>
          <p:spPr>
            <a:xfrm>
              <a:off x="2904929" y="4358273"/>
              <a:ext cx="594047" cy="594047"/>
            </a:xfrm>
            <a:prstGeom prst="ellipse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14</a:t>
              </a:r>
              <a:endParaRPr lang="es-MX" dirty="0"/>
            </a:p>
          </p:txBody>
        </p:sp>
        <p:sp>
          <p:nvSpPr>
            <p:cNvPr id="28" name="Elipse 27"/>
            <p:cNvSpPr/>
            <p:nvPr/>
          </p:nvSpPr>
          <p:spPr>
            <a:xfrm>
              <a:off x="3878437" y="4358273"/>
              <a:ext cx="594047" cy="594047"/>
            </a:xfrm>
            <a:prstGeom prst="ellipse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15</a:t>
              </a:r>
              <a:endParaRPr lang="es-MX" dirty="0"/>
            </a:p>
          </p:txBody>
        </p:sp>
        <p:sp>
          <p:nvSpPr>
            <p:cNvPr id="29" name="Elipse 28"/>
            <p:cNvSpPr/>
            <p:nvPr/>
          </p:nvSpPr>
          <p:spPr>
            <a:xfrm>
              <a:off x="5103851" y="4358273"/>
              <a:ext cx="594047" cy="594047"/>
            </a:xfrm>
            <a:prstGeom prst="ellipse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16</a:t>
              </a:r>
              <a:endParaRPr lang="es-MX" dirty="0"/>
            </a:p>
          </p:txBody>
        </p:sp>
        <p:sp>
          <p:nvSpPr>
            <p:cNvPr id="30" name="Elipse 29"/>
            <p:cNvSpPr/>
            <p:nvPr/>
          </p:nvSpPr>
          <p:spPr>
            <a:xfrm>
              <a:off x="6267071" y="4143257"/>
              <a:ext cx="474772" cy="474772"/>
            </a:xfrm>
            <a:prstGeom prst="ellipse">
              <a:avLst/>
            </a:prstGeom>
            <a:solidFill>
              <a:srgbClr val="CC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*</a:t>
              </a:r>
              <a:endParaRPr lang="es-MX" dirty="0"/>
            </a:p>
          </p:txBody>
        </p:sp>
        <p:sp>
          <p:nvSpPr>
            <p:cNvPr id="31" name="Elipse 30"/>
            <p:cNvSpPr/>
            <p:nvPr/>
          </p:nvSpPr>
          <p:spPr>
            <a:xfrm>
              <a:off x="7229702" y="4358273"/>
              <a:ext cx="594047" cy="594047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17</a:t>
              </a:r>
              <a:endParaRPr lang="es-MX" dirty="0"/>
            </a:p>
          </p:txBody>
        </p:sp>
        <p:sp>
          <p:nvSpPr>
            <p:cNvPr id="32" name="Elipse 31"/>
            <p:cNvSpPr/>
            <p:nvPr/>
          </p:nvSpPr>
          <p:spPr>
            <a:xfrm>
              <a:off x="8204716" y="4358273"/>
              <a:ext cx="594047" cy="594047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18</a:t>
              </a:r>
              <a:endParaRPr lang="es-MX" dirty="0"/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6347174" y="2488772"/>
              <a:ext cx="970383" cy="2799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/>
                <a:t>No Viable</a:t>
              </a:r>
              <a:endParaRPr lang="es-MX" sz="1600" dirty="0"/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6347174" y="3120747"/>
              <a:ext cx="970383" cy="2799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/>
                <a:t>Viable</a:t>
              </a:r>
              <a:endParaRPr lang="es-MX" sz="1600" dirty="0"/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9259078" y="3744064"/>
              <a:ext cx="970383" cy="27991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 dirty="0" smtClean="0"/>
                <a:t>No Cumple</a:t>
              </a:r>
              <a:endParaRPr lang="es-MX" sz="1300" dirty="0"/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9259078" y="4515337"/>
              <a:ext cx="970383" cy="27991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/>
                <a:t>Cumple</a:t>
              </a:r>
              <a:endParaRPr lang="es-MX" sz="1600" dirty="0"/>
            </a:p>
          </p:txBody>
        </p:sp>
        <p:sp>
          <p:nvSpPr>
            <p:cNvPr id="37" name="Arco 36"/>
            <p:cNvSpPr/>
            <p:nvPr/>
          </p:nvSpPr>
          <p:spPr>
            <a:xfrm>
              <a:off x="5993397" y="1278294"/>
              <a:ext cx="2320180" cy="1108738"/>
            </a:xfrm>
            <a:prstGeom prst="arc">
              <a:avLst>
                <a:gd name="adj1" fmla="val 10872278"/>
                <a:gd name="adj2" fmla="val 20315257"/>
              </a:avLst>
            </a:prstGeom>
            <a:ln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Arco 39"/>
            <p:cNvSpPr/>
            <p:nvPr/>
          </p:nvSpPr>
          <p:spPr>
            <a:xfrm rot="20699586" flipH="1">
              <a:off x="8300797" y="1921635"/>
              <a:ext cx="437530" cy="656882"/>
            </a:xfrm>
            <a:prstGeom prst="arc">
              <a:avLst>
                <a:gd name="adj1" fmla="val 17182241"/>
                <a:gd name="adj2" fmla="val 4625816"/>
              </a:avLst>
            </a:prstGeom>
            <a:ln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41" name="Conector recto 40"/>
            <p:cNvCxnSpPr>
              <a:endCxn id="14" idx="6"/>
            </p:cNvCxnSpPr>
            <p:nvPr/>
          </p:nvCxnSpPr>
          <p:spPr>
            <a:xfrm flipH="1">
              <a:off x="8130113" y="2753890"/>
              <a:ext cx="313367" cy="1013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>
              <a:stCxn id="33" idx="1"/>
              <a:endCxn id="10" idx="5"/>
            </p:cNvCxnSpPr>
            <p:nvPr/>
          </p:nvCxnSpPr>
          <p:spPr>
            <a:xfrm flipH="1" flipV="1">
              <a:off x="5984688" y="2183986"/>
              <a:ext cx="362486" cy="44474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>
              <a:stCxn id="14" idx="2"/>
              <a:endCxn id="33" idx="3"/>
            </p:cNvCxnSpPr>
            <p:nvPr/>
          </p:nvCxnSpPr>
          <p:spPr>
            <a:xfrm flipH="1" flipV="1">
              <a:off x="7317557" y="2628731"/>
              <a:ext cx="243388" cy="13529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>
              <a:stCxn id="14" idx="2"/>
              <a:endCxn id="34" idx="3"/>
            </p:cNvCxnSpPr>
            <p:nvPr/>
          </p:nvCxnSpPr>
          <p:spPr>
            <a:xfrm flipH="1">
              <a:off x="7317557" y="2764025"/>
              <a:ext cx="243388" cy="496681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Arco 54"/>
            <p:cNvSpPr/>
            <p:nvPr/>
          </p:nvSpPr>
          <p:spPr>
            <a:xfrm rot="1145588" flipH="1">
              <a:off x="1833001" y="3238610"/>
              <a:ext cx="898964" cy="1390978"/>
            </a:xfrm>
            <a:prstGeom prst="arc">
              <a:avLst>
                <a:gd name="adj1" fmla="val 16807624"/>
                <a:gd name="adj2" fmla="val 4681950"/>
              </a:avLst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8" name="Arco 57"/>
            <p:cNvSpPr/>
            <p:nvPr/>
          </p:nvSpPr>
          <p:spPr>
            <a:xfrm>
              <a:off x="7553102" y="3632092"/>
              <a:ext cx="2785216" cy="1341120"/>
            </a:xfrm>
            <a:prstGeom prst="arc">
              <a:avLst>
                <a:gd name="adj1" fmla="val 10595899"/>
                <a:gd name="adj2" fmla="val 19608987"/>
              </a:avLst>
            </a:prstGeom>
            <a:ln>
              <a:prstDash val="sys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59" name="Conector recto 58"/>
            <p:cNvCxnSpPr>
              <a:stCxn id="35" idx="1"/>
              <a:endCxn id="32" idx="6"/>
            </p:cNvCxnSpPr>
            <p:nvPr/>
          </p:nvCxnSpPr>
          <p:spPr>
            <a:xfrm flipH="1">
              <a:off x="8798763" y="3884023"/>
              <a:ext cx="460315" cy="77127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7" name="Rectángulo 66"/>
            <p:cNvSpPr/>
            <p:nvPr/>
          </p:nvSpPr>
          <p:spPr>
            <a:xfrm>
              <a:off x="353008" y="3048609"/>
              <a:ext cx="970383" cy="27991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 smtClean="0"/>
                <a:t>planeación</a:t>
              </a:r>
              <a:endParaRPr lang="es-MX" sz="1100" dirty="0"/>
            </a:p>
          </p:txBody>
        </p:sp>
        <p:sp>
          <p:nvSpPr>
            <p:cNvPr id="68" name="Rectángulo 67"/>
            <p:cNvSpPr/>
            <p:nvPr/>
          </p:nvSpPr>
          <p:spPr>
            <a:xfrm>
              <a:off x="349114" y="3491652"/>
              <a:ext cx="970383" cy="2799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 smtClean="0"/>
                <a:t>evaluación</a:t>
              </a:r>
              <a:endParaRPr lang="es-MX" sz="1100" dirty="0"/>
            </a:p>
          </p:txBody>
        </p:sp>
        <p:sp>
          <p:nvSpPr>
            <p:cNvPr id="69" name="Rectángulo 68"/>
            <p:cNvSpPr/>
            <p:nvPr/>
          </p:nvSpPr>
          <p:spPr>
            <a:xfrm>
              <a:off x="345235" y="3934695"/>
              <a:ext cx="970383" cy="27991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 smtClean="0"/>
                <a:t>formalización</a:t>
              </a:r>
              <a:endParaRPr lang="es-MX" sz="1100" dirty="0"/>
            </a:p>
          </p:txBody>
        </p:sp>
        <p:sp>
          <p:nvSpPr>
            <p:cNvPr id="70" name="Rectángulo 69"/>
            <p:cNvSpPr/>
            <p:nvPr/>
          </p:nvSpPr>
          <p:spPr>
            <a:xfrm>
              <a:off x="345235" y="4383004"/>
              <a:ext cx="970383" cy="279918"/>
            </a:xfrm>
            <a:prstGeom prst="rect">
              <a:avLst/>
            </a:prstGeom>
            <a:solidFill>
              <a:srgbClr val="CC006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 smtClean="0"/>
                <a:t>seguimiento</a:t>
              </a:r>
              <a:endParaRPr lang="es-MX" sz="1100" dirty="0"/>
            </a:p>
          </p:txBody>
        </p:sp>
        <p:sp>
          <p:nvSpPr>
            <p:cNvPr id="71" name="Rectángulo 70"/>
            <p:cNvSpPr/>
            <p:nvPr/>
          </p:nvSpPr>
          <p:spPr>
            <a:xfrm>
              <a:off x="353008" y="4825930"/>
              <a:ext cx="970383" cy="27991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 smtClean="0"/>
                <a:t>cierre</a:t>
              </a:r>
              <a:endParaRPr lang="es-MX" sz="1100" dirty="0"/>
            </a:p>
          </p:txBody>
        </p:sp>
        <p:sp>
          <p:nvSpPr>
            <p:cNvPr id="72" name="CuadroTexto 71"/>
            <p:cNvSpPr txBox="1"/>
            <p:nvPr/>
          </p:nvSpPr>
          <p:spPr>
            <a:xfrm>
              <a:off x="9983049" y="1828126"/>
              <a:ext cx="2063385" cy="12772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/>
                <a:t>CM: </a:t>
              </a:r>
              <a:r>
                <a:rPr lang="es-ES" sz="1100" dirty="0" smtClean="0"/>
                <a:t>Ciudad Mexicana</a:t>
              </a:r>
              <a:endParaRPr lang="es-ES" sz="1100" b="1" dirty="0" smtClean="0"/>
            </a:p>
            <a:p>
              <a:r>
                <a:rPr lang="es-ES" sz="1100" b="1" dirty="0" smtClean="0"/>
                <a:t>DGSMPC: </a:t>
              </a:r>
              <a:r>
                <a:rPr lang="es-ES" sz="1100" dirty="0" smtClean="0"/>
                <a:t>Dirección General</a:t>
              </a:r>
            </a:p>
            <a:p>
              <a:r>
                <a:rPr lang="es-ES" sz="1100" dirty="0" smtClean="0"/>
                <a:t>        de sitios y Monumentos </a:t>
              </a:r>
            </a:p>
            <a:p>
              <a:r>
                <a:rPr lang="es-ES" sz="1100" dirty="0" smtClean="0"/>
                <a:t>        Patrimonio Cultural</a:t>
              </a:r>
            </a:p>
            <a:p>
              <a:r>
                <a:rPr lang="es-ES" sz="1100" b="1" dirty="0" smtClean="0"/>
                <a:t>CD/GA: </a:t>
              </a:r>
              <a:r>
                <a:rPr lang="es-ES" sz="1100" dirty="0" smtClean="0"/>
                <a:t>Consejo</a:t>
              </a:r>
              <a:r>
                <a:rPr lang="es-ES" sz="1100" b="1" dirty="0" smtClean="0"/>
                <a:t> </a:t>
              </a:r>
              <a:r>
                <a:rPr lang="es-ES" sz="1100" dirty="0" smtClean="0"/>
                <a:t>Directivo/</a:t>
              </a:r>
            </a:p>
            <a:p>
              <a:r>
                <a:rPr lang="es-ES" sz="1100" dirty="0" smtClean="0"/>
                <a:t>        Grupo Asesor</a:t>
              </a:r>
              <a:endParaRPr lang="es-ES" sz="1100" b="1" dirty="0" smtClean="0"/>
            </a:p>
            <a:p>
              <a:r>
                <a:rPr lang="es-ES" sz="1100" b="1" dirty="0" smtClean="0"/>
                <a:t>UAJ: </a:t>
              </a:r>
              <a:r>
                <a:rPr lang="es-ES" sz="1100" dirty="0" smtClean="0"/>
                <a:t>Unidad de </a:t>
              </a:r>
              <a:r>
                <a:rPr lang="es-ES" sz="1100" dirty="0"/>
                <a:t>A</a:t>
              </a:r>
              <a:r>
                <a:rPr lang="es-ES" sz="1100" dirty="0" smtClean="0"/>
                <a:t>suntos Jurídicos</a:t>
              </a:r>
              <a:endParaRPr lang="es-MX" sz="1100" b="1" dirty="0"/>
            </a:p>
          </p:txBody>
        </p:sp>
        <p:sp>
          <p:nvSpPr>
            <p:cNvPr id="73" name="CuadroTexto 72"/>
            <p:cNvSpPr txBox="1"/>
            <p:nvPr/>
          </p:nvSpPr>
          <p:spPr>
            <a:xfrm>
              <a:off x="2079928" y="2276648"/>
              <a:ext cx="87787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Designación de enlace</a:t>
              </a:r>
              <a:endParaRPr lang="es-MX" sz="1100" dirty="0"/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2941824" y="2276648"/>
              <a:ext cx="87787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Plan Maestro</a:t>
              </a:r>
              <a:endParaRPr lang="es-MX" sz="1100" dirty="0"/>
            </a:p>
          </p:txBody>
        </p:sp>
        <p:sp>
          <p:nvSpPr>
            <p:cNvPr id="75" name="CuadroTexto 74"/>
            <p:cNvSpPr txBox="1"/>
            <p:nvPr/>
          </p:nvSpPr>
          <p:spPr>
            <a:xfrm>
              <a:off x="3754023" y="2276648"/>
              <a:ext cx="94862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Propuesta de proyectos</a:t>
              </a:r>
              <a:endParaRPr lang="es-MX" sz="1100" dirty="0"/>
            </a:p>
          </p:txBody>
        </p:sp>
        <p:sp>
          <p:nvSpPr>
            <p:cNvPr id="76" name="CuadroTexto 75"/>
            <p:cNvSpPr txBox="1"/>
            <p:nvPr/>
          </p:nvSpPr>
          <p:spPr>
            <a:xfrm>
              <a:off x="4584047" y="2276648"/>
              <a:ext cx="87787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DGSMPC</a:t>
              </a:r>
            </a:p>
            <a:p>
              <a:pPr algn="ctr"/>
              <a:r>
                <a:rPr lang="es-ES" sz="1100" dirty="0" err="1" smtClean="0"/>
                <a:t>Vo</a:t>
              </a:r>
              <a:r>
                <a:rPr lang="es-ES" sz="1100" dirty="0" smtClean="0"/>
                <a:t>. Bo. propuestas</a:t>
              </a:r>
              <a:endParaRPr lang="es-MX" sz="1100" dirty="0"/>
            </a:p>
          </p:txBody>
        </p:sp>
        <p:sp>
          <p:nvSpPr>
            <p:cNvPr id="77" name="CuadroTexto 76"/>
            <p:cNvSpPr txBox="1"/>
            <p:nvPr/>
          </p:nvSpPr>
          <p:spPr>
            <a:xfrm>
              <a:off x="5337117" y="2276648"/>
              <a:ext cx="87787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Envío de proyectos</a:t>
              </a:r>
              <a:endParaRPr lang="es-MX" sz="1100" dirty="0"/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6273326" y="1423911"/>
              <a:ext cx="92763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CD</a:t>
              </a:r>
            </a:p>
            <a:p>
              <a:pPr algn="ctr"/>
              <a:r>
                <a:rPr lang="es-ES" sz="1100" dirty="0" smtClean="0"/>
                <a:t>Instauración del </a:t>
              </a:r>
              <a:r>
                <a:rPr lang="es-ES" sz="1100" b="1" dirty="0" smtClean="0"/>
                <a:t>GA</a:t>
              </a:r>
              <a:endParaRPr lang="es-MX" sz="1100" b="1" dirty="0"/>
            </a:p>
          </p:txBody>
        </p:sp>
        <p:sp>
          <p:nvSpPr>
            <p:cNvPr id="79" name="CuadroTexto 78"/>
            <p:cNvSpPr txBox="1"/>
            <p:nvPr/>
          </p:nvSpPr>
          <p:spPr>
            <a:xfrm>
              <a:off x="8307410" y="1462320"/>
              <a:ext cx="117370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DGSMPC</a:t>
              </a:r>
            </a:p>
            <a:p>
              <a:pPr algn="ctr"/>
              <a:r>
                <a:rPr lang="es-ES" sz="1100" dirty="0" smtClean="0"/>
                <a:t>Envío de proyectos al </a:t>
              </a:r>
              <a:r>
                <a:rPr lang="es-ES" sz="1100" b="1" dirty="0" smtClean="0"/>
                <a:t>GA</a:t>
              </a:r>
              <a:endParaRPr lang="es-MX" sz="1100" b="1" dirty="0"/>
            </a:p>
          </p:txBody>
        </p:sp>
        <p:sp>
          <p:nvSpPr>
            <p:cNvPr id="80" name="CuadroTexto 79"/>
            <p:cNvSpPr txBox="1"/>
            <p:nvPr/>
          </p:nvSpPr>
          <p:spPr>
            <a:xfrm>
              <a:off x="8909011" y="2473274"/>
              <a:ext cx="100420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GA</a:t>
              </a:r>
            </a:p>
            <a:p>
              <a:pPr algn="ctr"/>
              <a:r>
                <a:rPr lang="es-ES" sz="1100" dirty="0" smtClean="0"/>
                <a:t>Dictaminado de proyectos</a:t>
              </a:r>
              <a:endParaRPr lang="es-MX" sz="1100" dirty="0"/>
            </a:p>
          </p:txBody>
        </p:sp>
        <p:sp>
          <p:nvSpPr>
            <p:cNvPr id="81" name="CuadroTexto 80"/>
            <p:cNvSpPr txBox="1"/>
            <p:nvPr/>
          </p:nvSpPr>
          <p:spPr>
            <a:xfrm>
              <a:off x="7393363" y="2993335"/>
              <a:ext cx="97695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DGSMPC</a:t>
              </a:r>
            </a:p>
            <a:p>
              <a:pPr algn="ctr"/>
              <a:r>
                <a:rPr lang="es-ES" sz="1100" dirty="0" smtClean="0"/>
                <a:t>Notificación de dictamen</a:t>
              </a:r>
              <a:endParaRPr lang="es-MX" sz="1100" dirty="0"/>
            </a:p>
          </p:txBody>
        </p:sp>
        <p:sp>
          <p:nvSpPr>
            <p:cNvPr id="82" name="CuadroTexto 81"/>
            <p:cNvSpPr txBox="1"/>
            <p:nvPr/>
          </p:nvSpPr>
          <p:spPr>
            <a:xfrm>
              <a:off x="1944633" y="3537912"/>
              <a:ext cx="138556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Instalación Comité de Contraloría Social</a:t>
              </a:r>
              <a:endParaRPr lang="es-MX" sz="1100" dirty="0"/>
            </a:p>
          </p:txBody>
        </p:sp>
        <p:sp>
          <p:nvSpPr>
            <p:cNvPr id="83" name="CuadroTexto 82"/>
            <p:cNvSpPr txBox="1"/>
            <p:nvPr/>
          </p:nvSpPr>
          <p:spPr>
            <a:xfrm>
              <a:off x="3231492" y="3537912"/>
              <a:ext cx="94862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Recibo fiscal ministración</a:t>
              </a:r>
              <a:endParaRPr lang="es-MX" sz="1100" dirty="0"/>
            </a:p>
          </p:txBody>
        </p:sp>
        <p:sp>
          <p:nvSpPr>
            <p:cNvPr id="84" name="CuadroTexto 83"/>
            <p:cNvSpPr txBox="1"/>
            <p:nvPr/>
          </p:nvSpPr>
          <p:spPr>
            <a:xfrm>
              <a:off x="4073551" y="3537912"/>
              <a:ext cx="115510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DGSMPC</a:t>
              </a:r>
            </a:p>
            <a:p>
              <a:pPr algn="ctr"/>
              <a:r>
                <a:rPr lang="es-ES" sz="1100" dirty="0" smtClean="0"/>
                <a:t>Solicitud de convenios a </a:t>
              </a:r>
              <a:r>
                <a:rPr lang="es-ES" sz="1100" b="1" dirty="0" smtClean="0"/>
                <a:t>UAJ</a:t>
              </a:r>
              <a:endParaRPr lang="es-MX" sz="1100" b="1" dirty="0"/>
            </a:p>
          </p:txBody>
        </p:sp>
        <p:sp>
          <p:nvSpPr>
            <p:cNvPr id="85" name="CuadroTexto 84"/>
            <p:cNvSpPr txBox="1"/>
            <p:nvPr/>
          </p:nvSpPr>
          <p:spPr>
            <a:xfrm>
              <a:off x="5085183" y="3537912"/>
              <a:ext cx="149803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Solicitud convenio y envío de documentos</a:t>
              </a:r>
              <a:endParaRPr lang="es-MX" sz="1100" dirty="0"/>
            </a:p>
          </p:txBody>
        </p:sp>
        <p:sp>
          <p:nvSpPr>
            <p:cNvPr id="88" name="CuadroTexto 87"/>
            <p:cNvSpPr txBox="1"/>
            <p:nvPr/>
          </p:nvSpPr>
          <p:spPr>
            <a:xfrm>
              <a:off x="1464906" y="5036756"/>
              <a:ext cx="138556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DGSMPC</a:t>
              </a:r>
            </a:p>
            <a:p>
              <a:pPr algn="ctr"/>
              <a:r>
                <a:rPr lang="es-ES" sz="1100" dirty="0" smtClean="0"/>
                <a:t>Liberación de recursos ante </a:t>
              </a:r>
              <a:r>
                <a:rPr lang="es-ES" sz="1100" b="1" dirty="0" smtClean="0"/>
                <a:t>DGA</a:t>
              </a:r>
              <a:endParaRPr lang="es-MX" sz="1100" b="1" dirty="0"/>
            </a:p>
          </p:txBody>
        </p:sp>
        <p:sp>
          <p:nvSpPr>
            <p:cNvPr id="89" name="CuadroTexto 88"/>
            <p:cNvSpPr txBox="1"/>
            <p:nvPr/>
          </p:nvSpPr>
          <p:spPr>
            <a:xfrm>
              <a:off x="2751765" y="5036756"/>
              <a:ext cx="94862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/>
                <a:t>DGSMPC</a:t>
              </a:r>
            </a:p>
            <a:p>
              <a:pPr algn="ctr"/>
              <a:r>
                <a:rPr lang="es-ES" sz="1100" dirty="0" smtClean="0"/>
                <a:t>Visitas de inspección</a:t>
              </a:r>
              <a:endParaRPr lang="es-MX" sz="1100" dirty="0"/>
            </a:p>
          </p:txBody>
        </p:sp>
        <p:sp>
          <p:nvSpPr>
            <p:cNvPr id="90" name="CuadroTexto 89"/>
            <p:cNvSpPr txBox="1"/>
            <p:nvPr/>
          </p:nvSpPr>
          <p:spPr>
            <a:xfrm>
              <a:off x="3593824" y="5036756"/>
              <a:ext cx="115510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Informes de comprobación</a:t>
              </a:r>
              <a:endParaRPr lang="es-MX" sz="1100" b="1" dirty="0"/>
            </a:p>
          </p:txBody>
        </p:sp>
        <p:sp>
          <p:nvSpPr>
            <p:cNvPr id="91" name="CuadroTexto 90"/>
            <p:cNvSpPr txBox="1"/>
            <p:nvPr/>
          </p:nvSpPr>
          <p:spPr>
            <a:xfrm>
              <a:off x="4605456" y="5036756"/>
              <a:ext cx="166851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/>
                <a:t>DGSMPC</a:t>
              </a:r>
            </a:p>
            <a:p>
              <a:pPr algn="ctr"/>
              <a:r>
                <a:rPr lang="es-ES" sz="1100" dirty="0" smtClean="0"/>
                <a:t>Evaluación de la ejecución de los proyectos</a:t>
              </a:r>
              <a:endParaRPr lang="es-MX" sz="1100" dirty="0"/>
            </a:p>
          </p:txBody>
        </p:sp>
        <p:sp>
          <p:nvSpPr>
            <p:cNvPr id="92" name="CuadroTexto 91"/>
            <p:cNvSpPr txBox="1"/>
            <p:nvPr/>
          </p:nvSpPr>
          <p:spPr>
            <a:xfrm>
              <a:off x="5799814" y="4618029"/>
              <a:ext cx="145856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CM/CD/DGSMPC</a:t>
              </a:r>
            </a:p>
            <a:p>
              <a:pPr algn="ctr"/>
              <a:r>
                <a:rPr lang="es-ES" sz="1100" dirty="0" smtClean="0"/>
                <a:t>Modificación del convenio (en su caso)</a:t>
              </a:r>
              <a:endParaRPr lang="es-MX" sz="1100" b="1" dirty="0"/>
            </a:p>
          </p:txBody>
        </p:sp>
        <p:sp>
          <p:nvSpPr>
            <p:cNvPr id="93" name="CuadroTexto 92"/>
            <p:cNvSpPr txBox="1"/>
            <p:nvPr/>
          </p:nvSpPr>
          <p:spPr>
            <a:xfrm>
              <a:off x="6890781" y="5036756"/>
              <a:ext cx="11551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 smtClean="0"/>
                <a:t>CM</a:t>
              </a:r>
            </a:p>
            <a:p>
              <a:pPr algn="ctr"/>
              <a:r>
                <a:rPr lang="es-ES" sz="1100" dirty="0" smtClean="0"/>
                <a:t>Informe final</a:t>
              </a:r>
              <a:endParaRPr lang="es-MX" sz="1100" b="1" dirty="0"/>
            </a:p>
          </p:txBody>
        </p:sp>
        <p:sp>
          <p:nvSpPr>
            <p:cNvPr id="94" name="CuadroTexto 93"/>
            <p:cNvSpPr txBox="1"/>
            <p:nvPr/>
          </p:nvSpPr>
          <p:spPr>
            <a:xfrm>
              <a:off x="7923297" y="5036756"/>
              <a:ext cx="115510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/>
                <a:t>DGSMPC</a:t>
              </a:r>
            </a:p>
            <a:p>
              <a:pPr algn="ctr"/>
              <a:r>
                <a:rPr lang="es-ES" sz="1100" dirty="0" smtClean="0"/>
                <a:t>Revisión del informe final</a:t>
              </a:r>
              <a:endParaRPr lang="es-MX" sz="1100" b="1" dirty="0"/>
            </a:p>
          </p:txBody>
        </p:sp>
      </p:grpSp>
      <p:sp>
        <p:nvSpPr>
          <p:cNvPr id="99" name="Rectángulo 98"/>
          <p:cNvSpPr/>
          <p:nvPr/>
        </p:nvSpPr>
        <p:spPr>
          <a:xfrm>
            <a:off x="353008" y="5226587"/>
            <a:ext cx="970383" cy="399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</a:rPr>
              <a:t>Contraloría Social</a:t>
            </a:r>
            <a:endParaRPr lang="es-MX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7248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Esquema de funcionamiento </a:t>
            </a:r>
            <a:br>
              <a:rPr lang="es-ES" dirty="0"/>
            </a:br>
            <a:r>
              <a:rPr lang="es-ES" dirty="0"/>
              <a:t>de la Contraloría Social</a:t>
            </a:r>
            <a:endParaRPr lang="es-MX" dirty="0"/>
          </a:p>
        </p:txBody>
      </p:sp>
      <p:grpSp>
        <p:nvGrpSpPr>
          <p:cNvPr id="3" name="Grupo 2"/>
          <p:cNvGrpSpPr/>
          <p:nvPr/>
        </p:nvGrpSpPr>
        <p:grpSpPr>
          <a:xfrm>
            <a:off x="643469" y="1397000"/>
            <a:ext cx="11015134" cy="4318000"/>
            <a:chOff x="342214" y="467810"/>
            <a:chExt cx="11568220" cy="4721586"/>
          </a:xfrm>
        </p:grpSpPr>
        <p:grpSp>
          <p:nvGrpSpPr>
            <p:cNvPr id="4" name="Grupo 3"/>
            <p:cNvGrpSpPr/>
            <p:nvPr/>
          </p:nvGrpSpPr>
          <p:grpSpPr>
            <a:xfrm>
              <a:off x="342214" y="467810"/>
              <a:ext cx="11568220" cy="4721586"/>
              <a:chOff x="342214" y="391617"/>
              <a:chExt cx="11568220" cy="4721586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342214" y="391617"/>
                <a:ext cx="11568220" cy="4721586"/>
                <a:chOff x="923731" y="1631028"/>
                <a:chExt cx="9782215" cy="3580307"/>
              </a:xfrm>
            </p:grpSpPr>
            <p:sp>
              <p:nvSpPr>
                <p:cNvPr id="10" name="Rectángulo 9"/>
                <p:cNvSpPr/>
                <p:nvPr/>
              </p:nvSpPr>
              <p:spPr>
                <a:xfrm>
                  <a:off x="6890781" y="4112372"/>
                  <a:ext cx="1954047" cy="336380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s-ES" sz="1500" dirty="0" smtClean="0"/>
                    <a:t>planeación</a:t>
                  </a:r>
                  <a:endParaRPr lang="es-MX" sz="1500" dirty="0"/>
                </a:p>
              </p:txBody>
            </p:sp>
            <p:grpSp>
              <p:nvGrpSpPr>
                <p:cNvPr id="11" name="Grupo 10"/>
                <p:cNvGrpSpPr/>
                <p:nvPr/>
              </p:nvGrpSpPr>
              <p:grpSpPr>
                <a:xfrm>
                  <a:off x="923731" y="1631028"/>
                  <a:ext cx="9782215" cy="3580307"/>
                  <a:chOff x="923731" y="1631028"/>
                  <a:chExt cx="9782215" cy="3580307"/>
                </a:xfrm>
              </p:grpSpPr>
              <p:grpSp>
                <p:nvGrpSpPr>
                  <p:cNvPr id="12" name="Grupo 11"/>
                  <p:cNvGrpSpPr/>
                  <p:nvPr/>
                </p:nvGrpSpPr>
                <p:grpSpPr>
                  <a:xfrm>
                    <a:off x="923731" y="1631028"/>
                    <a:ext cx="9782215" cy="3580307"/>
                    <a:chOff x="923731" y="1631028"/>
                    <a:chExt cx="9782215" cy="3580307"/>
                  </a:xfrm>
                </p:grpSpPr>
                <p:grpSp>
                  <p:nvGrpSpPr>
                    <p:cNvPr id="14" name="Grupo 13"/>
                    <p:cNvGrpSpPr/>
                    <p:nvPr/>
                  </p:nvGrpSpPr>
                  <p:grpSpPr>
                    <a:xfrm>
                      <a:off x="923731" y="1631028"/>
                      <a:ext cx="9782215" cy="3580307"/>
                      <a:chOff x="923731" y="1631028"/>
                      <a:chExt cx="9782215" cy="3580307"/>
                    </a:xfrm>
                  </p:grpSpPr>
                  <p:sp>
                    <p:nvSpPr>
                      <p:cNvPr id="16" name="Rectángulo 15"/>
                      <p:cNvSpPr/>
                      <p:nvPr/>
                    </p:nvSpPr>
                    <p:spPr>
                      <a:xfrm>
                        <a:off x="923731" y="3033786"/>
                        <a:ext cx="6059388" cy="217754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vert="vert270" rtlCol="0" anchor="t" anchorCtr="0"/>
                      <a:lstStyle/>
                      <a:p>
                        <a:pPr algn="ctr"/>
                        <a:r>
                          <a:rPr lang="es-ES" sz="2000" b="1" dirty="0" smtClean="0">
                            <a:solidFill>
                              <a:schemeClr val="tx1"/>
                            </a:solidFill>
                          </a:rPr>
                          <a:t>Contraloría Social</a:t>
                        </a:r>
                        <a:endParaRPr lang="es-MX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7" name="Elipse 23"/>
                      <p:cNvSpPr/>
                      <p:nvPr/>
                    </p:nvSpPr>
                    <p:spPr>
                      <a:xfrm flipH="1">
                        <a:off x="2530153" y="2939319"/>
                        <a:ext cx="848079" cy="1464178"/>
                      </a:xfrm>
                      <a:custGeom>
                        <a:avLst/>
                        <a:gdLst>
                          <a:gd name="connsiteX0" fmla="*/ 0 w 2044031"/>
                          <a:gd name="connsiteY0" fmla="*/ 1022016 h 2044031"/>
                          <a:gd name="connsiteX1" fmla="*/ 1022016 w 2044031"/>
                          <a:gd name="connsiteY1" fmla="*/ 0 h 2044031"/>
                          <a:gd name="connsiteX2" fmla="*/ 2044032 w 2044031"/>
                          <a:gd name="connsiteY2" fmla="*/ 1022016 h 2044031"/>
                          <a:gd name="connsiteX3" fmla="*/ 1022016 w 2044031"/>
                          <a:gd name="connsiteY3" fmla="*/ 2044032 h 2044031"/>
                          <a:gd name="connsiteX4" fmla="*/ 0 w 2044031"/>
                          <a:gd name="connsiteY4" fmla="*/ 1022016 h 2044031"/>
                          <a:gd name="connsiteX0" fmla="*/ 0 w 2044032"/>
                          <a:gd name="connsiteY0" fmla="*/ 1022016 h 2044032"/>
                          <a:gd name="connsiteX1" fmla="*/ 1022016 w 2044032"/>
                          <a:gd name="connsiteY1" fmla="*/ 0 h 2044032"/>
                          <a:gd name="connsiteX2" fmla="*/ 2044032 w 2044032"/>
                          <a:gd name="connsiteY2" fmla="*/ 1022016 h 2044032"/>
                          <a:gd name="connsiteX3" fmla="*/ 1022016 w 2044032"/>
                          <a:gd name="connsiteY3" fmla="*/ 2044032 h 2044032"/>
                          <a:gd name="connsiteX4" fmla="*/ 0 w 2044032"/>
                          <a:gd name="connsiteY4" fmla="*/ 1022016 h 2044032"/>
                          <a:gd name="connsiteX0" fmla="*/ 0 w 2044032"/>
                          <a:gd name="connsiteY0" fmla="*/ 1022016 h 2044032"/>
                          <a:gd name="connsiteX1" fmla="*/ 1022016 w 2044032"/>
                          <a:gd name="connsiteY1" fmla="*/ 0 h 2044032"/>
                          <a:gd name="connsiteX2" fmla="*/ 2044032 w 2044032"/>
                          <a:gd name="connsiteY2" fmla="*/ 1022016 h 2044032"/>
                          <a:gd name="connsiteX3" fmla="*/ 1022016 w 2044032"/>
                          <a:gd name="connsiteY3" fmla="*/ 2044032 h 2044032"/>
                          <a:gd name="connsiteX4" fmla="*/ 0 w 2044032"/>
                          <a:gd name="connsiteY4" fmla="*/ 1022016 h 2044032"/>
                          <a:gd name="connsiteX0" fmla="*/ 0 w 2044032"/>
                          <a:gd name="connsiteY0" fmla="*/ 1022016 h 2044032"/>
                          <a:gd name="connsiteX1" fmla="*/ 1022016 w 2044032"/>
                          <a:gd name="connsiteY1" fmla="*/ 0 h 2044032"/>
                          <a:gd name="connsiteX2" fmla="*/ 2044032 w 2044032"/>
                          <a:gd name="connsiteY2" fmla="*/ 1022016 h 2044032"/>
                          <a:gd name="connsiteX3" fmla="*/ 1022016 w 2044032"/>
                          <a:gd name="connsiteY3" fmla="*/ 2044032 h 2044032"/>
                          <a:gd name="connsiteX4" fmla="*/ 0 w 2044032"/>
                          <a:gd name="connsiteY4" fmla="*/ 1022016 h 2044032"/>
                          <a:gd name="connsiteX0" fmla="*/ 363145 w 1044908"/>
                          <a:gd name="connsiteY0" fmla="*/ 1031350 h 2044037"/>
                          <a:gd name="connsiteX1" fmla="*/ 22892 w 1044908"/>
                          <a:gd name="connsiteY1" fmla="*/ 3 h 2044037"/>
                          <a:gd name="connsiteX2" fmla="*/ 1044908 w 1044908"/>
                          <a:gd name="connsiteY2" fmla="*/ 1022019 h 2044037"/>
                          <a:gd name="connsiteX3" fmla="*/ 22892 w 1044908"/>
                          <a:gd name="connsiteY3" fmla="*/ 2044035 h 2044037"/>
                          <a:gd name="connsiteX4" fmla="*/ 363145 w 1044908"/>
                          <a:gd name="connsiteY4" fmla="*/ 1031350 h 2044037"/>
                          <a:gd name="connsiteX0" fmla="*/ 281848 w 1056918"/>
                          <a:gd name="connsiteY0" fmla="*/ 1031350 h 2044037"/>
                          <a:gd name="connsiteX1" fmla="*/ 34902 w 1056918"/>
                          <a:gd name="connsiteY1" fmla="*/ 3 h 2044037"/>
                          <a:gd name="connsiteX2" fmla="*/ 1056918 w 1056918"/>
                          <a:gd name="connsiteY2" fmla="*/ 1022019 h 2044037"/>
                          <a:gd name="connsiteX3" fmla="*/ 34902 w 1056918"/>
                          <a:gd name="connsiteY3" fmla="*/ 2044035 h 2044037"/>
                          <a:gd name="connsiteX4" fmla="*/ 281848 w 1056918"/>
                          <a:gd name="connsiteY4" fmla="*/ 1031350 h 2044037"/>
                          <a:gd name="connsiteX0" fmla="*/ 274479 w 1049549"/>
                          <a:gd name="connsiteY0" fmla="*/ 1031350 h 2044037"/>
                          <a:gd name="connsiteX1" fmla="*/ 27533 w 1049549"/>
                          <a:gd name="connsiteY1" fmla="*/ 3 h 2044037"/>
                          <a:gd name="connsiteX2" fmla="*/ 1049549 w 1049549"/>
                          <a:gd name="connsiteY2" fmla="*/ 1022019 h 2044037"/>
                          <a:gd name="connsiteX3" fmla="*/ 27533 w 1049549"/>
                          <a:gd name="connsiteY3" fmla="*/ 2044035 h 2044037"/>
                          <a:gd name="connsiteX4" fmla="*/ 274479 w 1049549"/>
                          <a:gd name="connsiteY4" fmla="*/ 1031350 h 2044037"/>
                          <a:gd name="connsiteX0" fmla="*/ 413752 w 1188822"/>
                          <a:gd name="connsiteY0" fmla="*/ 1031663 h 2044350"/>
                          <a:gd name="connsiteX1" fmla="*/ 166806 w 1188822"/>
                          <a:gd name="connsiteY1" fmla="*/ 316 h 2044350"/>
                          <a:gd name="connsiteX2" fmla="*/ 1188822 w 1188822"/>
                          <a:gd name="connsiteY2" fmla="*/ 1022332 h 2044350"/>
                          <a:gd name="connsiteX3" fmla="*/ 166806 w 1188822"/>
                          <a:gd name="connsiteY3" fmla="*/ 2044348 h 2044350"/>
                          <a:gd name="connsiteX4" fmla="*/ 413752 w 1188822"/>
                          <a:gd name="connsiteY4" fmla="*/ 1031663 h 2044350"/>
                          <a:gd name="connsiteX0" fmla="*/ 413752 w 1188822"/>
                          <a:gd name="connsiteY0" fmla="*/ 1031663 h 2044350"/>
                          <a:gd name="connsiteX1" fmla="*/ 166806 w 1188822"/>
                          <a:gd name="connsiteY1" fmla="*/ 316 h 2044350"/>
                          <a:gd name="connsiteX2" fmla="*/ 1188822 w 1188822"/>
                          <a:gd name="connsiteY2" fmla="*/ 1022332 h 2044350"/>
                          <a:gd name="connsiteX3" fmla="*/ 166806 w 1188822"/>
                          <a:gd name="connsiteY3" fmla="*/ 2044348 h 2044350"/>
                          <a:gd name="connsiteX4" fmla="*/ 413752 w 1188822"/>
                          <a:gd name="connsiteY4" fmla="*/ 1031663 h 2044350"/>
                          <a:gd name="connsiteX0" fmla="*/ 425598 w 1200668"/>
                          <a:gd name="connsiteY0" fmla="*/ 1031533 h 2044220"/>
                          <a:gd name="connsiteX1" fmla="*/ 178652 w 1200668"/>
                          <a:gd name="connsiteY1" fmla="*/ 186 h 2044220"/>
                          <a:gd name="connsiteX2" fmla="*/ 1200668 w 1200668"/>
                          <a:gd name="connsiteY2" fmla="*/ 1022202 h 2044220"/>
                          <a:gd name="connsiteX3" fmla="*/ 178652 w 1200668"/>
                          <a:gd name="connsiteY3" fmla="*/ 2044218 h 2044220"/>
                          <a:gd name="connsiteX4" fmla="*/ 425598 w 1200668"/>
                          <a:gd name="connsiteY4" fmla="*/ 1031533 h 2044220"/>
                          <a:gd name="connsiteX0" fmla="*/ 424260 w 1199330"/>
                          <a:gd name="connsiteY0" fmla="*/ 1057914 h 2070601"/>
                          <a:gd name="connsiteX1" fmla="*/ 177314 w 1199330"/>
                          <a:gd name="connsiteY1" fmla="*/ 176 h 2070601"/>
                          <a:gd name="connsiteX2" fmla="*/ 1199330 w 1199330"/>
                          <a:gd name="connsiteY2" fmla="*/ 1048583 h 2070601"/>
                          <a:gd name="connsiteX3" fmla="*/ 177314 w 1199330"/>
                          <a:gd name="connsiteY3" fmla="*/ 2070599 h 2070601"/>
                          <a:gd name="connsiteX4" fmla="*/ 424260 w 1199330"/>
                          <a:gd name="connsiteY4" fmla="*/ 1057914 h 20706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199330" h="2070601">
                            <a:moveTo>
                              <a:pt x="424260" y="1057914"/>
                            </a:moveTo>
                            <a:cubicBezTo>
                              <a:pt x="424260" y="712844"/>
                              <a:pt x="-334419" y="11061"/>
                              <a:pt x="177314" y="176"/>
                            </a:cubicBezTo>
                            <a:cubicBezTo>
                              <a:pt x="689047" y="-10709"/>
                              <a:pt x="1199330" y="484139"/>
                              <a:pt x="1199330" y="1048583"/>
                            </a:cubicBezTo>
                            <a:cubicBezTo>
                              <a:pt x="1199330" y="1613027"/>
                              <a:pt x="623732" y="2069044"/>
                              <a:pt x="177314" y="2070599"/>
                            </a:cubicBezTo>
                            <a:cubicBezTo>
                              <a:pt x="-269104" y="2072154"/>
                              <a:pt x="424260" y="1402984"/>
                              <a:pt x="424260" y="1057914"/>
                            </a:cubicBezTo>
                            <a:close/>
                          </a:path>
                        </a:pathLst>
                      </a:custGeom>
                      <a:solidFill>
                        <a:srgbClr val="CC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ES" dirty="0" smtClean="0"/>
                          <a:t>11</a:t>
                        </a:r>
                        <a:endParaRPr lang="es-MX" dirty="0"/>
                      </a:p>
                    </p:txBody>
                  </p:sp>
                  <p:sp>
                    <p:nvSpPr>
                      <p:cNvPr id="18" name="Elipse 17"/>
                      <p:cNvSpPr/>
                      <p:nvPr/>
                    </p:nvSpPr>
                    <p:spPr>
                      <a:xfrm flipH="1">
                        <a:off x="2837438" y="3255364"/>
                        <a:ext cx="816833" cy="816833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 dirty="0"/>
                      </a:p>
                    </p:txBody>
                  </p:sp>
                  <p:sp>
                    <p:nvSpPr>
                      <p:cNvPr id="19" name="Rectángulo 18"/>
                      <p:cNvSpPr/>
                      <p:nvPr/>
                    </p:nvSpPr>
                    <p:spPr>
                      <a:xfrm>
                        <a:off x="2084173" y="1725666"/>
                        <a:ext cx="3640671" cy="336817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r"/>
                        <a:r>
                          <a:rPr lang="es-ES" sz="1500" dirty="0" smtClean="0"/>
                          <a:t>validación</a:t>
                        </a:r>
                        <a:endParaRPr lang="es-MX" sz="1500" dirty="0"/>
                      </a:p>
                    </p:txBody>
                  </p:sp>
                  <p:grpSp>
                    <p:nvGrpSpPr>
                      <p:cNvPr id="20" name="Grupo 19"/>
                      <p:cNvGrpSpPr/>
                      <p:nvPr/>
                    </p:nvGrpSpPr>
                    <p:grpSpPr>
                      <a:xfrm>
                        <a:off x="923731" y="1631028"/>
                        <a:ext cx="9782215" cy="3507444"/>
                        <a:chOff x="923731" y="1631028"/>
                        <a:chExt cx="9782215" cy="3507444"/>
                      </a:xfrm>
                    </p:grpSpPr>
                    <p:cxnSp>
                      <p:nvCxnSpPr>
                        <p:cNvPr id="25" name="Conector recto 24"/>
                        <p:cNvCxnSpPr/>
                        <p:nvPr/>
                      </p:nvCxnSpPr>
                      <p:spPr>
                        <a:xfrm flipH="1">
                          <a:off x="3163080" y="4067472"/>
                          <a:ext cx="4920126" cy="0"/>
                        </a:xfrm>
                        <a:prstGeom prst="line">
                          <a:avLst/>
                        </a:prstGeom>
                        <a:ln>
                          <a:prstDash val="sysDash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" name="Conector recto 25"/>
                        <p:cNvCxnSpPr>
                          <a:stCxn id="27" idx="3"/>
                        </p:cNvCxnSpPr>
                        <p:nvPr/>
                      </p:nvCxnSpPr>
                      <p:spPr>
                        <a:xfrm>
                          <a:off x="1894114" y="2052735"/>
                          <a:ext cx="190057" cy="511"/>
                        </a:xfrm>
                        <a:prstGeom prst="line">
                          <a:avLst/>
                        </a:prstGeom>
                        <a:ln>
                          <a:prstDash val="sysDash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7" name="Rectángulo 26"/>
                        <p:cNvSpPr/>
                        <p:nvPr/>
                      </p:nvSpPr>
                      <p:spPr>
                        <a:xfrm>
                          <a:off x="923731" y="1912776"/>
                          <a:ext cx="970383" cy="279918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3">
                            <a:shade val="50000"/>
                          </a:schemeClr>
                        </a:lnRef>
                        <a:fillRef idx="1">
                          <a:schemeClr val="accent3"/>
                        </a:fillRef>
                        <a:effectRef idx="0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s-ES" dirty="0" smtClean="0"/>
                            <a:t>Inicio </a:t>
                          </a:r>
                          <a:endParaRPr lang="es-MX" dirty="0"/>
                        </a:p>
                      </p:txBody>
                    </p:sp>
                    <p:sp>
                      <p:nvSpPr>
                        <p:cNvPr id="28" name="Rectángulo 27"/>
                        <p:cNvSpPr/>
                        <p:nvPr/>
                      </p:nvSpPr>
                      <p:spPr>
                        <a:xfrm>
                          <a:off x="8065083" y="3928976"/>
                          <a:ext cx="970383" cy="279918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3">
                            <a:shade val="50000"/>
                          </a:schemeClr>
                        </a:lnRef>
                        <a:fillRef idx="1">
                          <a:schemeClr val="accent3"/>
                        </a:fillRef>
                        <a:effectRef idx="0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s-ES" dirty="0" smtClean="0"/>
                            <a:t>Cierre </a:t>
                          </a:r>
                          <a:endParaRPr lang="es-MX" dirty="0"/>
                        </a:p>
                      </p:txBody>
                    </p:sp>
                    <p:sp>
                      <p:nvSpPr>
                        <p:cNvPr id="29" name="Elipse 23"/>
                        <p:cNvSpPr/>
                        <p:nvPr/>
                      </p:nvSpPr>
                      <p:spPr>
                        <a:xfrm>
                          <a:off x="7696037" y="1727352"/>
                          <a:ext cx="901154" cy="1534276"/>
                        </a:xfrm>
                        <a:custGeom>
                          <a:avLst/>
                          <a:gdLst>
                            <a:gd name="connsiteX0" fmla="*/ 0 w 2044031"/>
                            <a:gd name="connsiteY0" fmla="*/ 1022016 h 2044031"/>
                            <a:gd name="connsiteX1" fmla="*/ 1022016 w 2044031"/>
                            <a:gd name="connsiteY1" fmla="*/ 0 h 2044031"/>
                            <a:gd name="connsiteX2" fmla="*/ 2044032 w 2044031"/>
                            <a:gd name="connsiteY2" fmla="*/ 1022016 h 2044031"/>
                            <a:gd name="connsiteX3" fmla="*/ 1022016 w 2044031"/>
                            <a:gd name="connsiteY3" fmla="*/ 2044032 h 2044031"/>
                            <a:gd name="connsiteX4" fmla="*/ 0 w 2044031"/>
                            <a:gd name="connsiteY4" fmla="*/ 1022016 h 2044031"/>
                            <a:gd name="connsiteX0" fmla="*/ 0 w 2044032"/>
                            <a:gd name="connsiteY0" fmla="*/ 1022016 h 2044032"/>
                            <a:gd name="connsiteX1" fmla="*/ 1022016 w 2044032"/>
                            <a:gd name="connsiteY1" fmla="*/ 0 h 2044032"/>
                            <a:gd name="connsiteX2" fmla="*/ 2044032 w 2044032"/>
                            <a:gd name="connsiteY2" fmla="*/ 1022016 h 2044032"/>
                            <a:gd name="connsiteX3" fmla="*/ 1022016 w 2044032"/>
                            <a:gd name="connsiteY3" fmla="*/ 2044032 h 2044032"/>
                            <a:gd name="connsiteX4" fmla="*/ 0 w 2044032"/>
                            <a:gd name="connsiteY4" fmla="*/ 1022016 h 2044032"/>
                            <a:gd name="connsiteX0" fmla="*/ 0 w 2044032"/>
                            <a:gd name="connsiteY0" fmla="*/ 1022016 h 2044032"/>
                            <a:gd name="connsiteX1" fmla="*/ 1022016 w 2044032"/>
                            <a:gd name="connsiteY1" fmla="*/ 0 h 2044032"/>
                            <a:gd name="connsiteX2" fmla="*/ 2044032 w 2044032"/>
                            <a:gd name="connsiteY2" fmla="*/ 1022016 h 2044032"/>
                            <a:gd name="connsiteX3" fmla="*/ 1022016 w 2044032"/>
                            <a:gd name="connsiteY3" fmla="*/ 2044032 h 2044032"/>
                            <a:gd name="connsiteX4" fmla="*/ 0 w 2044032"/>
                            <a:gd name="connsiteY4" fmla="*/ 1022016 h 2044032"/>
                            <a:gd name="connsiteX0" fmla="*/ 0 w 2044032"/>
                            <a:gd name="connsiteY0" fmla="*/ 1022016 h 2044032"/>
                            <a:gd name="connsiteX1" fmla="*/ 1022016 w 2044032"/>
                            <a:gd name="connsiteY1" fmla="*/ 0 h 2044032"/>
                            <a:gd name="connsiteX2" fmla="*/ 2044032 w 2044032"/>
                            <a:gd name="connsiteY2" fmla="*/ 1022016 h 2044032"/>
                            <a:gd name="connsiteX3" fmla="*/ 1022016 w 2044032"/>
                            <a:gd name="connsiteY3" fmla="*/ 2044032 h 2044032"/>
                            <a:gd name="connsiteX4" fmla="*/ 0 w 2044032"/>
                            <a:gd name="connsiteY4" fmla="*/ 1022016 h 2044032"/>
                            <a:gd name="connsiteX0" fmla="*/ 363145 w 1044908"/>
                            <a:gd name="connsiteY0" fmla="*/ 1031350 h 2044037"/>
                            <a:gd name="connsiteX1" fmla="*/ 22892 w 1044908"/>
                            <a:gd name="connsiteY1" fmla="*/ 3 h 2044037"/>
                            <a:gd name="connsiteX2" fmla="*/ 1044908 w 1044908"/>
                            <a:gd name="connsiteY2" fmla="*/ 1022019 h 2044037"/>
                            <a:gd name="connsiteX3" fmla="*/ 22892 w 1044908"/>
                            <a:gd name="connsiteY3" fmla="*/ 2044035 h 2044037"/>
                            <a:gd name="connsiteX4" fmla="*/ 363145 w 1044908"/>
                            <a:gd name="connsiteY4" fmla="*/ 1031350 h 2044037"/>
                            <a:gd name="connsiteX0" fmla="*/ 281848 w 1056918"/>
                            <a:gd name="connsiteY0" fmla="*/ 1031350 h 2044037"/>
                            <a:gd name="connsiteX1" fmla="*/ 34902 w 1056918"/>
                            <a:gd name="connsiteY1" fmla="*/ 3 h 2044037"/>
                            <a:gd name="connsiteX2" fmla="*/ 1056918 w 1056918"/>
                            <a:gd name="connsiteY2" fmla="*/ 1022019 h 2044037"/>
                            <a:gd name="connsiteX3" fmla="*/ 34902 w 1056918"/>
                            <a:gd name="connsiteY3" fmla="*/ 2044035 h 2044037"/>
                            <a:gd name="connsiteX4" fmla="*/ 281848 w 1056918"/>
                            <a:gd name="connsiteY4" fmla="*/ 1031350 h 2044037"/>
                            <a:gd name="connsiteX0" fmla="*/ 274479 w 1049549"/>
                            <a:gd name="connsiteY0" fmla="*/ 1031350 h 2044037"/>
                            <a:gd name="connsiteX1" fmla="*/ 27533 w 1049549"/>
                            <a:gd name="connsiteY1" fmla="*/ 3 h 2044037"/>
                            <a:gd name="connsiteX2" fmla="*/ 1049549 w 1049549"/>
                            <a:gd name="connsiteY2" fmla="*/ 1022019 h 2044037"/>
                            <a:gd name="connsiteX3" fmla="*/ 27533 w 1049549"/>
                            <a:gd name="connsiteY3" fmla="*/ 2044035 h 2044037"/>
                            <a:gd name="connsiteX4" fmla="*/ 274479 w 1049549"/>
                            <a:gd name="connsiteY4" fmla="*/ 1031350 h 2044037"/>
                            <a:gd name="connsiteX0" fmla="*/ 413752 w 1188822"/>
                            <a:gd name="connsiteY0" fmla="*/ 1031663 h 2044350"/>
                            <a:gd name="connsiteX1" fmla="*/ 166806 w 1188822"/>
                            <a:gd name="connsiteY1" fmla="*/ 316 h 2044350"/>
                            <a:gd name="connsiteX2" fmla="*/ 1188822 w 1188822"/>
                            <a:gd name="connsiteY2" fmla="*/ 1022332 h 2044350"/>
                            <a:gd name="connsiteX3" fmla="*/ 166806 w 1188822"/>
                            <a:gd name="connsiteY3" fmla="*/ 2044348 h 2044350"/>
                            <a:gd name="connsiteX4" fmla="*/ 413752 w 1188822"/>
                            <a:gd name="connsiteY4" fmla="*/ 1031663 h 2044350"/>
                            <a:gd name="connsiteX0" fmla="*/ 413752 w 1188822"/>
                            <a:gd name="connsiteY0" fmla="*/ 1031663 h 2044350"/>
                            <a:gd name="connsiteX1" fmla="*/ 166806 w 1188822"/>
                            <a:gd name="connsiteY1" fmla="*/ 316 h 2044350"/>
                            <a:gd name="connsiteX2" fmla="*/ 1188822 w 1188822"/>
                            <a:gd name="connsiteY2" fmla="*/ 1022332 h 2044350"/>
                            <a:gd name="connsiteX3" fmla="*/ 166806 w 1188822"/>
                            <a:gd name="connsiteY3" fmla="*/ 2044348 h 2044350"/>
                            <a:gd name="connsiteX4" fmla="*/ 413752 w 1188822"/>
                            <a:gd name="connsiteY4" fmla="*/ 1031663 h 2044350"/>
                            <a:gd name="connsiteX0" fmla="*/ 425598 w 1200668"/>
                            <a:gd name="connsiteY0" fmla="*/ 1031533 h 2044220"/>
                            <a:gd name="connsiteX1" fmla="*/ 178652 w 1200668"/>
                            <a:gd name="connsiteY1" fmla="*/ 186 h 2044220"/>
                            <a:gd name="connsiteX2" fmla="*/ 1200668 w 1200668"/>
                            <a:gd name="connsiteY2" fmla="*/ 1022202 h 2044220"/>
                            <a:gd name="connsiteX3" fmla="*/ 178652 w 1200668"/>
                            <a:gd name="connsiteY3" fmla="*/ 2044218 h 2044220"/>
                            <a:gd name="connsiteX4" fmla="*/ 425598 w 1200668"/>
                            <a:gd name="connsiteY4" fmla="*/ 1031533 h 204422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200668" h="2044220">
                              <a:moveTo>
                                <a:pt x="425598" y="1031533"/>
                              </a:moveTo>
                              <a:cubicBezTo>
                                <a:pt x="416268" y="662869"/>
                                <a:pt x="-333081" y="11071"/>
                                <a:pt x="178652" y="186"/>
                              </a:cubicBezTo>
                              <a:cubicBezTo>
                                <a:pt x="690385" y="-10699"/>
                                <a:pt x="1200668" y="457758"/>
                                <a:pt x="1200668" y="1022202"/>
                              </a:cubicBezTo>
                              <a:cubicBezTo>
                                <a:pt x="1200668" y="1586646"/>
                                <a:pt x="625070" y="2042663"/>
                                <a:pt x="178652" y="2044218"/>
                              </a:cubicBezTo>
                              <a:cubicBezTo>
                                <a:pt x="-267766" y="2045773"/>
                                <a:pt x="434928" y="1400197"/>
                                <a:pt x="425598" y="1031533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7030A0"/>
                        </a:solidFill>
                        <a:ln w="28575">
                          <a:solidFill>
                            <a:srgbClr val="7030A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s-ES" dirty="0" smtClean="0"/>
                            <a:t>11</a:t>
                          </a:r>
                          <a:endParaRPr lang="es-MX" dirty="0"/>
                        </a:p>
                      </p:txBody>
                    </p:sp>
                    <p:sp>
                      <p:nvSpPr>
                        <p:cNvPr id="30" name="Elipse 29"/>
                        <p:cNvSpPr/>
                        <p:nvPr/>
                      </p:nvSpPr>
                      <p:spPr>
                        <a:xfrm>
                          <a:off x="7313379" y="2052735"/>
                          <a:ext cx="956447" cy="878539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MX" dirty="0"/>
                        </a:p>
                      </p:txBody>
                    </p:sp>
                    <p:sp>
                      <p:nvSpPr>
                        <p:cNvPr id="31" name="CuadroTexto 30"/>
                        <p:cNvSpPr txBox="1"/>
                        <p:nvPr/>
                      </p:nvSpPr>
                      <p:spPr>
                        <a:xfrm>
                          <a:off x="1894114" y="2104909"/>
                          <a:ext cx="2128911" cy="6534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700" b="1" dirty="0" smtClean="0"/>
                            <a:t>Designar enlaces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Instancia Normativa (ACMPM)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Instancia Ejecutora (Oaxaca)</a:t>
                          </a:r>
                        </a:p>
                        <a:p>
                          <a:pPr algn="ctr"/>
                          <a:r>
                            <a:rPr lang="es-ES" sz="1100" b="1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Ciudadanos</a:t>
                          </a:r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 Beneficiarios Directos</a:t>
                          </a:r>
                          <a:endParaRPr lang="es-ES" sz="11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2" name="CuadroTexto 31"/>
                        <p:cNvSpPr txBox="1"/>
                        <p:nvPr/>
                      </p:nvSpPr>
                      <p:spPr>
                        <a:xfrm>
                          <a:off x="4092625" y="2104909"/>
                          <a:ext cx="3329046" cy="525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700" b="1" dirty="0" smtClean="0"/>
                            <a:t>Definir acciones a beneficiar</a:t>
                          </a:r>
                        </a:p>
                        <a:p>
                          <a:pPr algn="ctr"/>
                          <a:r>
                            <a:rPr lang="es-ES" sz="1100" dirty="0" smtClean="0"/>
                            <a:t>Oaxaca: Propone y elabora proyectos</a:t>
                          </a:r>
                        </a:p>
                        <a:p>
                          <a:pPr algn="ctr"/>
                          <a:r>
                            <a:rPr lang="es-ES" sz="1100" dirty="0" smtClean="0"/>
                            <a:t>ACMPM: Dictamina, valida y da seguimiento</a:t>
                          </a:r>
                        </a:p>
                      </p:txBody>
                    </p:sp>
                    <p:sp>
                      <p:nvSpPr>
                        <p:cNvPr id="33" name="CuadroTexto 32"/>
                        <p:cNvSpPr txBox="1"/>
                        <p:nvPr/>
                      </p:nvSpPr>
                      <p:spPr>
                        <a:xfrm>
                          <a:off x="8622951" y="1631028"/>
                          <a:ext cx="2082995" cy="171535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500" b="1" dirty="0" smtClean="0"/>
                            <a:t>Elaboración de convenios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Los 3 órdenes de gobierno</a:t>
                          </a:r>
                        </a:p>
                        <a:p>
                          <a:pPr algn="ctr"/>
                          <a:endParaRPr lang="es-ES" sz="1100" dirty="0" smtClean="0"/>
                        </a:p>
                        <a:p>
                          <a:pPr algn="ctr"/>
                          <a:r>
                            <a:rPr lang="es-ES" sz="1700" b="1" dirty="0" smtClean="0"/>
                            <a:t>Instalación de Comités </a:t>
                          </a:r>
                        </a:p>
                        <a:p>
                          <a:pPr algn="ctr"/>
                          <a:r>
                            <a:rPr lang="es-ES" sz="1700" b="1" dirty="0" smtClean="0"/>
                            <a:t>de Contraloría Social</a:t>
                          </a:r>
                        </a:p>
                        <a:p>
                          <a:pPr algn="ctr"/>
                          <a:r>
                            <a:rPr lang="es-ES" sz="1100" b="1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Enlace</a:t>
                          </a:r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 de Contraloría Social (Oaxaca) 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y </a:t>
                          </a:r>
                          <a:r>
                            <a:rPr lang="es-ES" sz="1100" b="1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Ciudadanos</a:t>
                          </a:r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 Beneficiarios Directos</a:t>
                          </a:r>
                        </a:p>
                        <a:p>
                          <a:pPr algn="ctr"/>
                          <a:endParaRPr lang="es-ES" sz="1100" dirty="0" smtClean="0"/>
                        </a:p>
                        <a:p>
                          <a:pPr algn="ctr"/>
                          <a:r>
                            <a:rPr lang="es-ES" sz="1500" b="1" dirty="0" smtClean="0"/>
                            <a:t>Asignación de las acciones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Dir. Desarrollo Urbano, 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</a:rPr>
                            <a:t>Obras Públicas y Medio Ambiente</a:t>
                          </a:r>
                        </a:p>
                      </p:txBody>
                    </p:sp>
                    <p:sp>
                      <p:nvSpPr>
                        <p:cNvPr id="34" name="CuadroTexto 33"/>
                        <p:cNvSpPr txBox="1"/>
                        <p:nvPr/>
                      </p:nvSpPr>
                      <p:spPr>
                        <a:xfrm>
                          <a:off x="1547403" y="3180274"/>
                          <a:ext cx="1118396" cy="85184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700" b="1" dirty="0"/>
                            <a:t>Visitas de inspección</a:t>
                          </a:r>
                          <a:endParaRPr lang="es-MX" sz="1700" b="1" dirty="0"/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Obras Públicas,</a:t>
                          </a:r>
                        </a:p>
                        <a:p>
                          <a:pPr algn="ctr"/>
                          <a:r>
                            <a:rPr lang="es-ES" sz="1100" b="1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Comités</a:t>
                          </a:r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 y </a:t>
                          </a:r>
                          <a:r>
                            <a:rPr lang="es-ES" sz="1100" b="1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Enlace</a:t>
                          </a:r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,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ACMPM</a:t>
                          </a:r>
                          <a:endParaRPr lang="es-ES" sz="1100" dirty="0">
                            <a:solidFill>
                              <a:schemeClr val="bg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5" name="CuadroTexto 34"/>
                        <p:cNvSpPr txBox="1"/>
                        <p:nvPr/>
                      </p:nvSpPr>
                      <p:spPr>
                        <a:xfrm>
                          <a:off x="2552702" y="4414988"/>
                          <a:ext cx="1509430" cy="59512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700" b="1" dirty="0" smtClean="0"/>
                            <a:t>Informes de comprobación</a:t>
                          </a:r>
                        </a:p>
                        <a:p>
                          <a:pPr algn="ctr"/>
                          <a:r>
                            <a:rPr lang="es-ES" sz="1100" b="1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Comités</a:t>
                          </a:r>
                          <a:r>
                            <a:rPr lang="es-ES" sz="11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 y </a:t>
                          </a:r>
                          <a:r>
                            <a:rPr lang="es-ES" sz="1100" b="1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Enlace</a:t>
                          </a:r>
                          <a:endParaRPr lang="es-ES" sz="1100" dirty="0">
                            <a:solidFill>
                              <a:schemeClr val="bg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6" name="CuadroTexto 35"/>
                        <p:cNvSpPr txBox="1"/>
                        <p:nvPr/>
                      </p:nvSpPr>
                      <p:spPr>
                        <a:xfrm>
                          <a:off x="4062132" y="4414988"/>
                          <a:ext cx="2023394" cy="71181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100" b="1" dirty="0" smtClean="0"/>
                            <a:t>Atención de asuntos por formato</a:t>
                          </a:r>
                        </a:p>
                        <a:p>
                          <a:pPr algn="ctr"/>
                          <a:r>
                            <a:rPr lang="es-ES" sz="1100" b="1" dirty="0" smtClean="0"/>
                            <a:t>Modificación del convenio </a:t>
                          </a:r>
                        </a:p>
                        <a:p>
                          <a:pPr algn="ctr"/>
                          <a:r>
                            <a:rPr lang="es-ES" sz="1100" b="1" dirty="0" smtClean="0"/>
                            <a:t>(en su caso)</a:t>
                          </a:r>
                        </a:p>
                        <a:p>
                          <a:pPr algn="ctr"/>
                          <a:r>
                            <a:rPr lang="es-ES" sz="1100" b="1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Enlace </a:t>
                          </a:r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y </a:t>
                          </a:r>
                          <a:r>
                            <a:rPr lang="es-ES" sz="1100" b="1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Comités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Oaxaca/</a:t>
                          </a:r>
                          <a:endParaRPr lang="es-ES" sz="1100" dirty="0">
                            <a:solidFill>
                              <a:schemeClr val="bg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7" name="CuadroTexto 36"/>
                        <p:cNvSpPr txBox="1"/>
                        <p:nvPr/>
                      </p:nvSpPr>
                      <p:spPr>
                        <a:xfrm>
                          <a:off x="5987564" y="4414988"/>
                          <a:ext cx="979419" cy="59512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700" b="1" dirty="0" smtClean="0"/>
                            <a:t>Informe final</a:t>
                          </a:r>
                        </a:p>
                        <a:p>
                          <a:pPr algn="ctr"/>
                          <a:r>
                            <a:rPr lang="es-ES" sz="1100" b="1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Enlace </a:t>
                          </a:r>
                          <a:r>
                            <a:rPr lang="es-ES" sz="1100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y </a:t>
                          </a:r>
                          <a:r>
                            <a:rPr lang="es-ES" sz="1100" b="1" dirty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Comités</a:t>
                          </a:r>
                        </a:p>
                      </p:txBody>
                    </p:sp>
                    <p:sp>
                      <p:nvSpPr>
                        <p:cNvPr id="38" name="CuadroTexto 37"/>
                        <p:cNvSpPr txBox="1"/>
                        <p:nvPr/>
                      </p:nvSpPr>
                      <p:spPr>
                        <a:xfrm>
                          <a:off x="6864518" y="4414988"/>
                          <a:ext cx="1337433" cy="72348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s-ES" sz="1700" b="1" dirty="0" smtClean="0"/>
                            <a:t>Revisión del informe final</a:t>
                          </a:r>
                        </a:p>
                        <a:p>
                          <a:pPr algn="ctr"/>
                          <a:r>
                            <a:rPr lang="es-ES" sz="1100" dirty="0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</a:rPr>
                            <a:t>ACMPM</a:t>
                          </a:r>
                          <a:endParaRPr lang="es-ES" sz="1100" dirty="0">
                            <a:solidFill>
                              <a:schemeClr val="bg1">
                                <a:lumMod val="75000"/>
                              </a:schemeClr>
                            </a:solidFill>
                          </a:endParaRPr>
                        </a:p>
                        <a:p>
                          <a:pPr algn="ctr"/>
                          <a:endParaRPr lang="es-MX" sz="1100" b="1" dirty="0"/>
                        </a:p>
                      </p:txBody>
                    </p:sp>
                  </p:grpSp>
                  <p:sp>
                    <p:nvSpPr>
                      <p:cNvPr id="21" name="Rectángulo 20"/>
                      <p:cNvSpPr/>
                      <p:nvPr/>
                    </p:nvSpPr>
                    <p:spPr>
                      <a:xfrm>
                        <a:off x="1998340" y="1775520"/>
                        <a:ext cx="2730219" cy="279918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ES" sz="1500" dirty="0" smtClean="0"/>
                          <a:t>planeación</a:t>
                        </a:r>
                        <a:endParaRPr lang="es-MX" sz="1500" dirty="0"/>
                      </a:p>
                    </p:txBody>
                  </p:sp>
                  <p:sp>
                    <p:nvSpPr>
                      <p:cNvPr id="22" name="Rectángulo 21"/>
                      <p:cNvSpPr/>
                      <p:nvPr/>
                    </p:nvSpPr>
                    <p:spPr>
                      <a:xfrm>
                        <a:off x="5724845" y="1725666"/>
                        <a:ext cx="2226788" cy="336817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rgbClr val="7030A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ES" sz="1500" dirty="0" smtClean="0"/>
                          <a:t>formalización</a:t>
                        </a:r>
                        <a:endParaRPr lang="es-MX" sz="1500" dirty="0"/>
                      </a:p>
                    </p:txBody>
                  </p:sp>
                  <p:sp>
                    <p:nvSpPr>
                      <p:cNvPr id="23" name="Rectángulo 22"/>
                      <p:cNvSpPr/>
                      <p:nvPr/>
                    </p:nvSpPr>
                    <p:spPr>
                      <a:xfrm>
                        <a:off x="3177742" y="2939374"/>
                        <a:ext cx="2489075" cy="327667"/>
                      </a:xfrm>
                      <a:prstGeom prst="rect">
                        <a:avLst/>
                      </a:prstGeom>
                      <a:solidFill>
                        <a:srgbClr val="CC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ES" sz="1500" dirty="0" smtClean="0"/>
                          <a:t>seguimiento</a:t>
                        </a:r>
                        <a:endParaRPr lang="es-MX" sz="1500" dirty="0"/>
                      </a:p>
                    </p:txBody>
                  </p:sp>
                  <p:sp>
                    <p:nvSpPr>
                      <p:cNvPr id="24" name="Rectángulo 23"/>
                      <p:cNvSpPr/>
                      <p:nvPr/>
                    </p:nvSpPr>
                    <p:spPr>
                      <a:xfrm>
                        <a:off x="3177742" y="4070695"/>
                        <a:ext cx="3789240" cy="332740"/>
                      </a:xfrm>
                      <a:prstGeom prst="rect">
                        <a:avLst/>
                      </a:prstGeom>
                      <a:solidFill>
                        <a:srgbClr val="CC006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 sz="1100" dirty="0"/>
                      </a:p>
                    </p:txBody>
                  </p:sp>
                </p:grpSp>
                <p:sp>
                  <p:nvSpPr>
                    <p:cNvPr id="15" name="Rectángulo 14"/>
                    <p:cNvSpPr/>
                    <p:nvPr/>
                  </p:nvSpPr>
                  <p:spPr>
                    <a:xfrm>
                      <a:off x="5657486" y="2931274"/>
                      <a:ext cx="2314590" cy="336817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>
                      <a:solidFill>
                        <a:srgbClr val="7030A0"/>
                      </a:solidFill>
                    </a:ln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ES" sz="2100" dirty="0" smtClean="0"/>
                        <a:t>Activación del recurso</a:t>
                      </a:r>
                      <a:endParaRPr lang="es-MX" sz="2100" dirty="0"/>
                    </a:p>
                  </p:txBody>
                </p:sp>
              </p:grpSp>
              <p:sp>
                <p:nvSpPr>
                  <p:cNvPr id="13" name="Rectángulo 12"/>
                  <p:cNvSpPr/>
                  <p:nvPr/>
                </p:nvSpPr>
                <p:spPr>
                  <a:xfrm>
                    <a:off x="5707768" y="4055011"/>
                    <a:ext cx="2064534" cy="303262"/>
                  </a:xfrm>
                  <a:prstGeom prst="rect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r"/>
                    <a:r>
                      <a:rPr lang="es-ES" sz="1500" dirty="0" smtClean="0"/>
                      <a:t>evaluación</a:t>
                    </a:r>
                    <a:endParaRPr lang="es-MX" sz="1500" dirty="0"/>
                  </a:p>
                </p:txBody>
              </p:sp>
            </p:grpSp>
          </p:grpSp>
          <p:sp>
            <p:nvSpPr>
              <p:cNvPr id="8" name="CuadroTexto 7"/>
              <p:cNvSpPr txBox="1"/>
              <p:nvPr/>
            </p:nvSpPr>
            <p:spPr>
              <a:xfrm>
                <a:off x="2533540" y="2615058"/>
                <a:ext cx="50525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700" b="1" dirty="0" smtClean="0"/>
                  <a:t>Promoción y difusión de la Contraloría Social</a:t>
                </a:r>
              </a:p>
              <a:p>
                <a:pPr algn="ctr"/>
                <a:r>
                  <a:rPr lang="es-ES" sz="11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Enlace</a:t>
                </a:r>
                <a:r>
                  <a:rPr lang="es-ES" sz="1100" dirty="0" smtClean="0">
                    <a:solidFill>
                      <a:schemeClr val="bg1">
                        <a:lumMod val="65000"/>
                      </a:schemeClr>
                    </a:solidFill>
                  </a:rPr>
                  <a:t> de Contraloría Social (Oaxaca) y </a:t>
                </a:r>
                <a:r>
                  <a:rPr lang="es-ES" sz="11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Comités</a:t>
                </a:r>
                <a:r>
                  <a:rPr lang="es-ES" sz="1100" dirty="0" smtClean="0">
                    <a:solidFill>
                      <a:schemeClr val="bg1">
                        <a:lumMod val="65000"/>
                      </a:schemeClr>
                    </a:solidFill>
                  </a:rPr>
                  <a:t> de Contraloría Social de las acciones</a:t>
                </a:r>
                <a:endParaRPr lang="es-MX" sz="11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 rot="19327610">
                <a:off x="594859" y="4046113"/>
                <a:ext cx="2192633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ES" sz="1100" b="1" dirty="0" smtClean="0"/>
                  <a:t>Quejas, denuncias y sugerencias </a:t>
                </a:r>
              </a:p>
              <a:p>
                <a:pPr algn="r"/>
                <a:r>
                  <a:rPr lang="es-ES" sz="1300" b="1" u="sng" dirty="0" smtClean="0"/>
                  <a:t>a través del formato</a:t>
                </a:r>
              </a:p>
              <a:p>
                <a:pPr algn="r"/>
                <a:r>
                  <a:rPr lang="es-ES" sz="11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Comités</a:t>
                </a:r>
                <a:r>
                  <a:rPr lang="es-ES" sz="1100" dirty="0" smtClean="0">
                    <a:solidFill>
                      <a:schemeClr val="bg1">
                        <a:lumMod val="75000"/>
                      </a:schemeClr>
                    </a:solidFill>
                  </a:rPr>
                  <a:t>, Ciudadanos y </a:t>
                </a:r>
                <a:r>
                  <a:rPr lang="es-ES" sz="11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Enlace</a:t>
                </a:r>
                <a:endParaRPr lang="es-MX" sz="11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" name="Abrir llave 4"/>
            <p:cNvSpPr/>
            <p:nvPr/>
          </p:nvSpPr>
          <p:spPr>
            <a:xfrm>
              <a:off x="9356743" y="509939"/>
              <a:ext cx="373054" cy="2181311"/>
            </a:xfrm>
            <a:prstGeom prst="leftBrac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103408" y="3234262"/>
              <a:ext cx="419996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300" dirty="0"/>
                <a:t>Reporte y Evaluación </a:t>
              </a:r>
              <a:endParaRPr lang="es-ES" sz="2300" dirty="0" smtClean="0"/>
            </a:p>
            <a:p>
              <a:pPr algn="ctr"/>
              <a:r>
                <a:rPr lang="es-ES" sz="2300" dirty="0" smtClean="0">
                  <a:solidFill>
                    <a:schemeClr val="bg1"/>
                  </a:solidFill>
                </a:rPr>
                <a:t>de </a:t>
              </a:r>
              <a:r>
                <a:rPr lang="es-ES" sz="2300" dirty="0">
                  <a:solidFill>
                    <a:schemeClr val="bg1"/>
                  </a:solidFill>
                </a:rPr>
                <a:t>la ejecución de </a:t>
              </a:r>
              <a:r>
                <a:rPr lang="es-ES" sz="2300" dirty="0" smtClean="0">
                  <a:solidFill>
                    <a:schemeClr val="bg1"/>
                  </a:solidFill>
                </a:rPr>
                <a:t>las acciones</a:t>
              </a:r>
              <a:endParaRPr lang="es-MX" sz="23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88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3456"/>
            <a:ext cx="10515600" cy="1325563"/>
          </a:xfrm>
        </p:spPr>
        <p:txBody>
          <a:bodyPr/>
          <a:lstStyle/>
          <a:p>
            <a:pPr algn="ctr"/>
            <a:r>
              <a:rPr lang="es-ES" dirty="0" smtClean="0"/>
              <a:t>Generalidades del ACMPM </a:t>
            </a:r>
            <a:br>
              <a:rPr lang="es-ES" dirty="0" smtClean="0"/>
            </a:br>
            <a:r>
              <a:rPr lang="es-ES" dirty="0" smtClean="0"/>
              <a:t>en el ejercicio 2019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0090"/>
            <a:ext cx="10515600" cy="2112061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Oaxaca</a:t>
            </a:r>
            <a:r>
              <a:rPr lang="es-ES" dirty="0" smtClean="0"/>
              <a:t>, como una de las Ciudades Mexicanas con declaratoria de la UNESCO como Patrimonio de la Humanidad, </a:t>
            </a:r>
            <a:r>
              <a:rPr lang="es-ES" b="1" dirty="0" smtClean="0"/>
              <a:t>puede tener acceso al ACMPM, siempre que presente proyectos que cumplan con los requisitos del Programa</a:t>
            </a:r>
            <a:r>
              <a:rPr lang="es-ES" dirty="0" smtClean="0"/>
              <a:t> Apoyos a la Cultura.</a:t>
            </a:r>
          </a:p>
          <a:p>
            <a:r>
              <a:rPr lang="es-ES" dirty="0" smtClean="0"/>
              <a:t>En el 2019 se autorizaron tres proyectos: </a:t>
            </a:r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552215"/>
              </p:ext>
            </p:extLst>
          </p:nvPr>
        </p:nvGraphicFramePr>
        <p:xfrm>
          <a:off x="284973" y="3527650"/>
          <a:ext cx="1163021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5460"/>
                <a:gridCol w="2043404"/>
                <a:gridCol w="22113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Importe</a:t>
                      </a:r>
                      <a:r>
                        <a:rPr lang="es-ES" baseline="0" dirty="0" smtClean="0"/>
                        <a:t> 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Periodo de ejecución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Ciudades amigables (Rehabilitación de </a:t>
                      </a:r>
                      <a:r>
                        <a:rPr lang="es-ES" b="1" dirty="0" smtClean="0"/>
                        <a:t>RAMPAS</a:t>
                      </a:r>
                      <a:r>
                        <a:rPr lang="es-ES" dirty="0" smtClean="0"/>
                        <a:t>…, señalética</a:t>
                      </a:r>
                      <a:r>
                        <a:rPr lang="es-ES" baseline="0" dirty="0" smtClean="0"/>
                        <a:t> y guía…)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$2’082,958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31/oct—29/nov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Rehabilitación de </a:t>
                      </a:r>
                      <a:r>
                        <a:rPr lang="es-ES" b="1" dirty="0" smtClean="0"/>
                        <a:t>BANQUETAS</a:t>
                      </a:r>
                      <a:r>
                        <a:rPr lang="es-ES" dirty="0" smtClean="0"/>
                        <a:t> de cantera en el Centro Histórico… (2</a:t>
                      </a:r>
                      <a:r>
                        <a:rPr lang="es-ES" baseline="0" dirty="0" smtClean="0"/>
                        <a:t> etapa)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$2’066,166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31/oct—13/dic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Rescate del espacio público del </a:t>
                      </a:r>
                      <a:r>
                        <a:rPr lang="es-ES" b="1" dirty="0" smtClean="0"/>
                        <a:t>CONJUNTO</a:t>
                      </a:r>
                      <a:r>
                        <a:rPr lang="es-ES" dirty="0" smtClean="0"/>
                        <a:t> de la Casa</a:t>
                      </a:r>
                      <a:r>
                        <a:rPr lang="es-ES" baseline="0" dirty="0" smtClean="0"/>
                        <a:t> de la </a:t>
                      </a:r>
                      <a:r>
                        <a:rPr lang="es-ES" dirty="0" smtClean="0"/>
                        <a:t>Cultura</a:t>
                      </a:r>
                      <a:r>
                        <a:rPr lang="es-ES" baseline="0" dirty="0" smtClean="0"/>
                        <a:t> Oaxaqueña</a:t>
                      </a:r>
                      <a:r>
                        <a:rPr lang="es-ES" dirty="0" smtClean="0"/>
                        <a:t> y</a:t>
                      </a:r>
                      <a:r>
                        <a:rPr lang="es-ES" baseline="0" dirty="0" smtClean="0"/>
                        <a:t> el Templo de los Siete Príncipes)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$5’785,861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31/oct—31/dic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TOTAL: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$</a:t>
                      </a:r>
                      <a:r>
                        <a:rPr lang="es-MX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9’934,985</a:t>
                      </a:r>
                      <a:endParaRPr lang="es-MX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45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7260"/>
            <a:ext cx="10515600" cy="1325563"/>
          </a:xfrm>
        </p:spPr>
        <p:txBody>
          <a:bodyPr/>
          <a:lstStyle/>
          <a:p>
            <a:pPr algn="ctr"/>
            <a:r>
              <a:rPr lang="es-ES" dirty="0" smtClean="0"/>
              <a:t>Alcances de los proyectos (1/3)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546220"/>
            <a:ext cx="10515600" cy="413491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Ciudades amigables (Rehabilitación de </a:t>
            </a:r>
            <a:r>
              <a:rPr lang="es-ES" b="1" dirty="0" smtClean="0"/>
              <a:t>RAMPAS</a:t>
            </a:r>
            <a:r>
              <a:rPr lang="es-ES" dirty="0" smtClean="0"/>
              <a:t> …):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Rehabilitación y homogenizado de 427 m2 de integración de rampas </a:t>
            </a:r>
            <a:r>
              <a:rPr lang="es-ES" dirty="0"/>
              <a:t>de </a:t>
            </a:r>
            <a:r>
              <a:rPr lang="es-ES" dirty="0" smtClean="0"/>
              <a:t>cantera en </a:t>
            </a:r>
            <a:r>
              <a:rPr lang="es-ES" dirty="0"/>
              <a:t>esquinas del Centro </a:t>
            </a:r>
            <a:r>
              <a:rPr lang="es-ES" dirty="0" smtClean="0"/>
              <a:t>Histórico, para acceso a personas con capacidades diferentes, con pendiente promedio de 7% (±1%), con sillares de cantera de 60x40 cm y 8 cm de espesor</a:t>
            </a:r>
          </a:p>
          <a:p>
            <a:pPr lvl="1"/>
            <a:endParaRPr lang="es-ES" u="sng" dirty="0" smtClean="0"/>
          </a:p>
          <a:p>
            <a:pPr lvl="1"/>
            <a:r>
              <a:rPr lang="es-ES" dirty="0" smtClean="0"/>
              <a:t>Colocación de 50 piezas de señalética braille, de 20x20 cm, grabadas en alto relieve, a base de placa de acero, en esquinas faltantes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Conformación de 246 m de guía en piso para usuarios de apoyo visual en banquetas de sillares de piedra cantera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2159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1683</Words>
  <Application>Microsoft Office PowerPoint</Application>
  <PresentationFormat>Panorámica</PresentationFormat>
  <Paragraphs>232</Paragraphs>
  <Slides>15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Contraloría Social  ACMPM 2019</vt:lpstr>
      <vt:lpstr>Capacitación a Contralores Sociales 2019 “Rampas, Banquetas y Conjunto”</vt:lpstr>
      <vt:lpstr>La Contralaría Social y sus actividades</vt:lpstr>
      <vt:lpstr>El ACMPM, los beneficiarios  y los comités</vt:lpstr>
      <vt:lpstr>Figuras en  la Contraloría Social</vt:lpstr>
      <vt:lpstr>Esquema de funcionamiento  del Programa ACMPM</vt:lpstr>
      <vt:lpstr>Esquema de funcionamiento  de la Contraloría Social</vt:lpstr>
      <vt:lpstr>Generalidades del ACMPM  en el ejercicio 2019</vt:lpstr>
      <vt:lpstr>Alcances de los proyectos (1/3)</vt:lpstr>
      <vt:lpstr>Alcances de los proyectos (2/3)</vt:lpstr>
      <vt:lpstr>Alcances de los proyectos (3/3)</vt:lpstr>
      <vt:lpstr>Formatos a ser llenados por  ciudadanos y Contralores Sociales </vt:lpstr>
      <vt:lpstr>Canalización de formatos</vt:lpstr>
      <vt:lpstr>Canalización de formatos</vt:lpstr>
      <vt:lpstr>Manos a la obra y</vt:lpstr>
    </vt:vector>
  </TitlesOfParts>
  <Company>eXit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Contraloría Social  ACMPM 2019</dc:title>
  <dc:creator>Sophya PE</dc:creator>
  <cp:lastModifiedBy>Sophya PE</cp:lastModifiedBy>
  <cp:revision>116</cp:revision>
  <cp:lastPrinted>2019-12-02T22:58:36Z</cp:lastPrinted>
  <dcterms:created xsi:type="dcterms:W3CDTF">2019-11-21T18:15:36Z</dcterms:created>
  <dcterms:modified xsi:type="dcterms:W3CDTF">2019-12-04T19:39:15Z</dcterms:modified>
</cp:coreProperties>
</file>